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3.svg" ContentType="image/svg+xml"/>
  <Override PartName="/ppt/media/image30.svg" ContentType="image/svg+xml"/>
  <Override PartName="/ppt/media/image32.svg" ContentType="image/svg+xml"/>
  <Override PartName="/ppt/media/image34.svg" ContentType="image/svg+xml"/>
  <Override PartName="/ppt/media/image36.svg" ContentType="image/svg+xml"/>
  <Override PartName="/ppt/media/image38.svg" ContentType="image/svg+xml"/>
  <Override PartName="/ppt/media/image44.svg" ContentType="image/svg+xml"/>
  <Override PartName="/ppt/media/image46.svg" ContentType="image/svg+xml"/>
  <Override PartName="/ppt/media/image48.svg" ContentType="image/svg+xml"/>
  <Override PartName="/ppt/media/image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grandir Bold" charset="1" panose="00000800000000000000"/>
      <p:regular r:id="rId17"/>
    </p:embeddedFont>
    <p:embeddedFont>
      <p:font typeface="Agrandir" charset="1" panose="00000500000000000000"/>
      <p:regular r:id="rId18"/>
    </p:embeddedFont>
    <p:embeddedFont>
      <p:font typeface="Agrandir Medium" charset="1" panose="00000600000000000000"/>
      <p:regular r:id="rId19"/>
    </p:embeddedFont>
    <p:embeddedFont>
      <p:font typeface="Montserrat" charset="1" panose="00000500000000000000"/>
      <p:regular r:id="rId20"/>
    </p:embeddedFont>
    <p:embeddedFont>
      <p:font typeface="Montserrat Medium" charset="1" panose="000006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font" Target="fonts/font17.fntdata"/><Relationship Id="rId18" Type="http://schemas.openxmlformats.org/officeDocument/2006/relationships/font" Target="fonts/font18.fntdata"/><Relationship Id="rId19" Type="http://schemas.openxmlformats.org/officeDocument/2006/relationships/font" Target="fonts/font19.fntdata"/><Relationship Id="rId20" Type="http://schemas.openxmlformats.org/officeDocument/2006/relationships/font" Target="fonts/font20.fntdata"/><Relationship Id="rId21" Type="http://schemas.openxmlformats.org/officeDocument/2006/relationships/font" Target="fonts/font21.fntdata"/><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Understanding the colonial legacy is crucial.</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The partition was a pivotal moment of instability.</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Political maneuvering shaped the partition's outcome.</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Competing visions for Pakistan's future.</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The creation of Pakistan was a complex and tragic event.</a:t>
            </a:r>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The partition's legacy continues to resonate today.</a:t>
            </a:r>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A complex history with lasting consequences.</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4.png"/><Relationship Id="rId6" Type="http://schemas.openxmlformats.org/officeDocument/2006/relationships/image" Target="../media/image5.svg"/><Relationship Id="rId7" Type="http://schemas.openxmlformats.org/officeDocument/2006/relationships/image" Target="../media/image6.png"/><Relationship Id="rId8" Type="http://schemas.openxmlformats.org/officeDocument/2006/relationships/image" Target="../media/image7.svg"/><Relationship Id="rId9" Type="http://schemas.openxmlformats.org/officeDocument/2006/relationships/image" Target="../media/image8.png"/><Relationship Id="rId10" Type="http://schemas.openxmlformats.org/officeDocument/2006/relationships/image" Target="../media/image9.svg"/><Relationship Id="rId11" Type="http://schemas.openxmlformats.org/officeDocument/2006/relationships/image" Target="../media/image10.png"/><Relationship Id="rId12" Type="http://schemas.openxmlformats.org/officeDocument/2006/relationships/image" Target="../media/image11.svg"/><Relationship Id="rId13" Type="http://schemas.openxmlformats.org/officeDocument/2006/relationships/image" Target="../media/image12.png"/><Relationship Id="rId14" Type="http://schemas.openxmlformats.org/officeDocument/2006/relationships/image" Target="../media/image13.svg"/><Relationship Id="rId15" Type="http://schemas.openxmlformats.org/officeDocument/2006/relationships/image" Target="../media/image14.png"/><Relationship Id="rId16" Type="http://schemas.openxmlformats.org/officeDocument/2006/relationships/image" Target="../media/image15.svg"/><Relationship Id="rId17" Type="http://schemas.openxmlformats.org/officeDocument/2006/relationships/image" Target="../media/image16.png"/><Relationship Id="rId18" Type="http://schemas.openxmlformats.org/officeDocument/2006/relationships/image" Target="../media/image17.svg"/><Relationship Id="rId19" Type="http://schemas.openxmlformats.org/officeDocument/2006/relationships/image" Target="../media/image18.png"/><Relationship Id="rId20" Type="http://schemas.openxmlformats.org/officeDocument/2006/relationships/image" Target="../media/image19.svg"/><Relationship Id="rId21" Type="http://schemas.openxmlformats.org/officeDocument/2006/relationships/image" Target="../media/image20.png"/><Relationship Id="rId22" Type="http://schemas.openxmlformats.org/officeDocument/2006/relationships/image" Target="../media/image21.svg"/><Relationship Id="rId23" Type="http://schemas.openxmlformats.org/officeDocument/2006/relationships/image" Target="../media/image22.png"/><Relationship Id="rId24" Type="http://schemas.openxmlformats.org/officeDocument/2006/relationships/image" Target="../media/image23.svg"/><Relationship Id="rId25" Type="http://schemas.openxmlformats.org/officeDocument/2006/relationships/image" Target="../media/image24.png"/><Relationship Id="rId26" Type="http://schemas.openxmlformats.org/officeDocument/2006/relationships/image" Target="../media/image25.svg"/><Relationship Id="rId27" Type="http://schemas.openxmlformats.org/officeDocument/2006/relationships/image" Target="../media/image26.png"/><Relationship Id="rId28" Type="http://schemas.openxmlformats.org/officeDocument/2006/relationships/image" Target="../media/image27.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 Id="rId3" Type="http://schemas.openxmlformats.org/officeDocument/2006/relationships/image" Target="../media/image33.png"/><Relationship Id="rId4" Type="http://schemas.openxmlformats.org/officeDocument/2006/relationships/image" Target="../media/image34.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2.png"/><Relationship Id="rId6" Type="http://schemas.openxmlformats.org/officeDocument/2006/relationships/image" Target="../media/image3.svg"/><Relationship Id="rId7" Type="http://schemas.openxmlformats.org/officeDocument/2006/relationships/image" Target="../media/image4.png"/><Relationship Id="rId8" Type="http://schemas.openxmlformats.org/officeDocument/2006/relationships/image" Target="../media/image5.svg"/><Relationship Id="rId9" Type="http://schemas.openxmlformats.org/officeDocument/2006/relationships/image" Target="../media/image45.png"/><Relationship Id="rId10" Type="http://schemas.openxmlformats.org/officeDocument/2006/relationships/image" Target="../media/image46.svg"/><Relationship Id="rId11" Type="http://schemas.openxmlformats.org/officeDocument/2006/relationships/image" Target="../media/image6.png"/><Relationship Id="rId12" Type="http://schemas.openxmlformats.org/officeDocument/2006/relationships/image" Target="../media/image7.svg"/><Relationship Id="rId13" Type="http://schemas.openxmlformats.org/officeDocument/2006/relationships/image" Target="../media/image8.png"/><Relationship Id="rId14" Type="http://schemas.openxmlformats.org/officeDocument/2006/relationships/image" Target="../media/image9.svg"/><Relationship Id="rId15" Type="http://schemas.openxmlformats.org/officeDocument/2006/relationships/image" Target="../media/image10.png"/><Relationship Id="rId16" Type="http://schemas.openxmlformats.org/officeDocument/2006/relationships/image" Target="../media/image11.svg"/><Relationship Id="rId17" Type="http://schemas.openxmlformats.org/officeDocument/2006/relationships/image" Target="../media/image12.png"/><Relationship Id="rId18" Type="http://schemas.openxmlformats.org/officeDocument/2006/relationships/image" Target="../media/image13.svg"/><Relationship Id="rId19" Type="http://schemas.openxmlformats.org/officeDocument/2006/relationships/image" Target="../media/image14.png"/><Relationship Id="rId20" Type="http://schemas.openxmlformats.org/officeDocument/2006/relationships/image" Target="../media/image15.svg"/><Relationship Id="rId21" Type="http://schemas.openxmlformats.org/officeDocument/2006/relationships/image" Target="../media/image16.png"/><Relationship Id="rId22" Type="http://schemas.openxmlformats.org/officeDocument/2006/relationships/image" Target="../media/image17.svg"/><Relationship Id="rId23" Type="http://schemas.openxmlformats.org/officeDocument/2006/relationships/image" Target="../media/image18.png"/><Relationship Id="rId24" Type="http://schemas.openxmlformats.org/officeDocument/2006/relationships/image" Target="../media/image19.svg"/><Relationship Id="rId25" Type="http://schemas.openxmlformats.org/officeDocument/2006/relationships/image" Target="../media/image20.png"/><Relationship Id="rId26" Type="http://schemas.openxmlformats.org/officeDocument/2006/relationships/image" Target="../media/image21.svg"/><Relationship Id="rId27" Type="http://schemas.openxmlformats.org/officeDocument/2006/relationships/image" Target="../media/image22.png"/><Relationship Id="rId28" Type="http://schemas.openxmlformats.org/officeDocument/2006/relationships/image" Target="../media/image23.svg"/><Relationship Id="rId29" Type="http://schemas.openxmlformats.org/officeDocument/2006/relationships/image" Target="../media/image47.png"/><Relationship Id="rId30" Type="http://schemas.openxmlformats.org/officeDocument/2006/relationships/image" Target="../media/image4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14.png"/><Relationship Id="rId4" Type="http://schemas.openxmlformats.org/officeDocument/2006/relationships/image" Target="../media/image15.svg"/><Relationship Id="rId5" Type="http://schemas.openxmlformats.org/officeDocument/2006/relationships/image" Target="../media/image49.jpg"/><Relationship Id="rId6"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 Id="rId3" Type="http://schemas.openxmlformats.org/officeDocument/2006/relationships/image" Target="../media/image29.png"/><Relationship Id="rId4" Type="http://schemas.openxmlformats.org/officeDocument/2006/relationships/image" Target="../media/image30.svg"/><Relationship Id="rId5" Type="http://schemas.openxmlformats.org/officeDocument/2006/relationships/image" Target="../media/image31.png"/><Relationship Id="rId6" Type="http://schemas.openxmlformats.org/officeDocument/2006/relationships/image" Target="../media/image32.svg"/><Relationship Id="rId7" Type="http://schemas.openxmlformats.org/officeDocument/2006/relationships/image" Target="../media/image33.png"/><Relationship Id="rId8" Type="http://schemas.openxmlformats.org/officeDocument/2006/relationships/image" Target="../media/image34.svg"/><Relationship Id="rId9" Type="http://schemas.openxmlformats.org/officeDocument/2006/relationships/image" Target="../media/image35.png"/><Relationship Id="rId10" Type="http://schemas.openxmlformats.org/officeDocument/2006/relationships/image" Target="../media/image36.svg"/><Relationship Id="rId11" Type="http://schemas.openxmlformats.org/officeDocument/2006/relationships/image" Target="../media/image37.png"/><Relationship Id="rId12" Type="http://schemas.openxmlformats.org/officeDocument/2006/relationships/image" Target="../media/image38.svg"/><Relationship Id="rId13" Type="http://schemas.openxmlformats.org/officeDocument/2006/relationships/image" Target="../media/image50.jpg"/><Relationship Id="rId1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39.jpeg"/><Relationship Id="rId4" Type="http://schemas.openxmlformats.org/officeDocument/2006/relationships/image" Target="../media/image51.jpg"/><Relationship Id="rId5"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52.jp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10.png"/><Relationship Id="rId4" Type="http://schemas.openxmlformats.org/officeDocument/2006/relationships/image" Target="../media/image11.svg"/><Relationship Id="rId5" Type="http://schemas.openxmlformats.org/officeDocument/2006/relationships/image" Target="../media/image53.jpg"/><Relationship Id="rId6"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 Id="rId3" Type="http://schemas.openxmlformats.org/officeDocument/2006/relationships/image" Target="../media/image40.jpeg"/><Relationship Id="rId4" Type="http://schemas.openxmlformats.org/officeDocument/2006/relationships/image" Target="../media/image54.jpg"/><Relationship Id="rId5"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 Id="rId3" Type="http://schemas.openxmlformats.org/officeDocument/2006/relationships/image" Target="../media/image55.jp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 Id="rId3" Type="http://schemas.openxmlformats.org/officeDocument/2006/relationships/image" Target="../media/image41.png"/><Relationship Id="rId4" Type="http://schemas.openxmlformats.org/officeDocument/2006/relationships/image" Target="../media/image42.png"/></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3234198" y="-1294275"/>
            <a:ext cx="2832552" cy="2588549"/>
          </a:xfrm>
          <a:custGeom>
            <a:avLst/>
            <a:gdLst/>
            <a:ahLst/>
            <a:cxnLst/>
            <a:rect r="r" b="b" t="t" l="l"/>
            <a:pathLst>
              <a:path h="2588549" w="2832552">
                <a:moveTo>
                  <a:pt x="0" y="0"/>
                </a:moveTo>
                <a:lnTo>
                  <a:pt x="2832551" y="0"/>
                </a:lnTo>
                <a:lnTo>
                  <a:pt x="2832551" y="2588550"/>
                </a:lnTo>
                <a:lnTo>
                  <a:pt x="0" y="2588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543507" y="-689971"/>
            <a:ext cx="2803900" cy="2414053"/>
          </a:xfrm>
          <a:custGeom>
            <a:avLst/>
            <a:gdLst/>
            <a:ahLst/>
            <a:cxnLst/>
            <a:rect r="r" b="b" t="t" l="l"/>
            <a:pathLst>
              <a:path h="2414053" w="2803900">
                <a:moveTo>
                  <a:pt x="0" y="0"/>
                </a:moveTo>
                <a:lnTo>
                  <a:pt x="2803900" y="0"/>
                </a:lnTo>
                <a:lnTo>
                  <a:pt x="2803900" y="2414053"/>
                </a:lnTo>
                <a:lnTo>
                  <a:pt x="0" y="2414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259300" y="5033991"/>
            <a:ext cx="2138114" cy="2604359"/>
          </a:xfrm>
          <a:custGeom>
            <a:avLst/>
            <a:gdLst/>
            <a:ahLst/>
            <a:cxnLst/>
            <a:rect r="r" b="b" t="t" l="l"/>
            <a:pathLst>
              <a:path h="2604359" w="2138114">
                <a:moveTo>
                  <a:pt x="0" y="0"/>
                </a:moveTo>
                <a:lnTo>
                  <a:pt x="2138114" y="0"/>
                </a:lnTo>
                <a:lnTo>
                  <a:pt x="2138114" y="2604359"/>
                </a:lnTo>
                <a:lnTo>
                  <a:pt x="0" y="26043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030548" y="-1293994"/>
            <a:ext cx="2465343" cy="2588269"/>
          </a:xfrm>
          <a:custGeom>
            <a:avLst/>
            <a:gdLst/>
            <a:ahLst/>
            <a:cxnLst/>
            <a:rect r="r" b="b" t="t" l="l"/>
            <a:pathLst>
              <a:path h="2588269" w="2465343">
                <a:moveTo>
                  <a:pt x="0" y="0"/>
                </a:moveTo>
                <a:lnTo>
                  <a:pt x="2465343" y="0"/>
                </a:lnTo>
                <a:lnTo>
                  <a:pt x="2465343" y="2588269"/>
                </a:lnTo>
                <a:lnTo>
                  <a:pt x="0" y="25882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592203" y="8606204"/>
            <a:ext cx="2417143" cy="2315806"/>
          </a:xfrm>
          <a:custGeom>
            <a:avLst/>
            <a:gdLst/>
            <a:ahLst/>
            <a:cxnLst/>
            <a:rect r="r" b="b" t="t" l="l"/>
            <a:pathLst>
              <a:path h="2315806" w="2417143">
                <a:moveTo>
                  <a:pt x="0" y="0"/>
                </a:moveTo>
                <a:lnTo>
                  <a:pt x="2417143" y="0"/>
                </a:lnTo>
                <a:lnTo>
                  <a:pt x="2417143" y="2315806"/>
                </a:lnTo>
                <a:lnTo>
                  <a:pt x="0" y="231580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2036878" y="3225785"/>
            <a:ext cx="3065578" cy="2711086"/>
          </a:xfrm>
          <a:custGeom>
            <a:avLst/>
            <a:gdLst/>
            <a:ahLst/>
            <a:cxnLst/>
            <a:rect r="r" b="b" t="t" l="l"/>
            <a:pathLst>
              <a:path h="2711086" w="3065578">
                <a:moveTo>
                  <a:pt x="0" y="0"/>
                </a:moveTo>
                <a:lnTo>
                  <a:pt x="3065578" y="0"/>
                </a:lnTo>
                <a:lnTo>
                  <a:pt x="3065578" y="2711085"/>
                </a:lnTo>
                <a:lnTo>
                  <a:pt x="0" y="271108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916995" y="7638350"/>
            <a:ext cx="2882762" cy="3283660"/>
          </a:xfrm>
          <a:custGeom>
            <a:avLst/>
            <a:gdLst/>
            <a:ahLst/>
            <a:cxnLst/>
            <a:rect r="r" b="b" t="t" l="l"/>
            <a:pathLst>
              <a:path h="3283660" w="2882762">
                <a:moveTo>
                  <a:pt x="0" y="0"/>
                </a:moveTo>
                <a:lnTo>
                  <a:pt x="2882761" y="0"/>
                </a:lnTo>
                <a:lnTo>
                  <a:pt x="2882761" y="3283660"/>
                </a:lnTo>
                <a:lnTo>
                  <a:pt x="0" y="328366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16858779" y="8450325"/>
            <a:ext cx="2163234" cy="3572134"/>
          </a:xfrm>
          <a:custGeom>
            <a:avLst/>
            <a:gdLst/>
            <a:ahLst/>
            <a:cxnLst/>
            <a:rect r="r" b="b" t="t" l="l"/>
            <a:pathLst>
              <a:path h="3572134" w="2163234">
                <a:moveTo>
                  <a:pt x="0" y="0"/>
                </a:moveTo>
                <a:lnTo>
                  <a:pt x="2163234" y="0"/>
                </a:lnTo>
                <a:lnTo>
                  <a:pt x="2163234" y="3572134"/>
                </a:lnTo>
                <a:lnTo>
                  <a:pt x="0" y="357213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916995" y="-689971"/>
            <a:ext cx="2379176" cy="3224668"/>
          </a:xfrm>
          <a:custGeom>
            <a:avLst/>
            <a:gdLst/>
            <a:ahLst/>
            <a:cxnLst/>
            <a:rect r="r" b="b" t="t" l="l"/>
            <a:pathLst>
              <a:path h="3224668" w="2379176">
                <a:moveTo>
                  <a:pt x="0" y="0"/>
                </a:moveTo>
                <a:lnTo>
                  <a:pt x="2379175" y="0"/>
                </a:lnTo>
                <a:lnTo>
                  <a:pt x="2379175" y="3224668"/>
                </a:lnTo>
                <a:lnTo>
                  <a:pt x="0" y="322466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13892554" y="9046259"/>
            <a:ext cx="2647404" cy="2079468"/>
          </a:xfrm>
          <a:custGeom>
            <a:avLst/>
            <a:gdLst/>
            <a:ahLst/>
            <a:cxnLst/>
            <a:rect r="r" b="b" t="t" l="l"/>
            <a:pathLst>
              <a:path h="2079468" w="2647404">
                <a:moveTo>
                  <a:pt x="0" y="0"/>
                </a:moveTo>
                <a:lnTo>
                  <a:pt x="2647404" y="0"/>
                </a:lnTo>
                <a:lnTo>
                  <a:pt x="2647404" y="2079468"/>
                </a:lnTo>
                <a:lnTo>
                  <a:pt x="0" y="207946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p:cNvSpPr/>
          <p:nvPr/>
        </p:nvSpPr>
        <p:spPr>
          <a:xfrm flipH="false" flipV="false" rot="0">
            <a:off x="17579615" y="2049544"/>
            <a:ext cx="1442398" cy="2352482"/>
          </a:xfrm>
          <a:custGeom>
            <a:avLst/>
            <a:gdLst/>
            <a:ahLst/>
            <a:cxnLst/>
            <a:rect r="r" b="b" t="t" l="l"/>
            <a:pathLst>
              <a:path h="2352482" w="1442398">
                <a:moveTo>
                  <a:pt x="0" y="0"/>
                </a:moveTo>
                <a:lnTo>
                  <a:pt x="1442398" y="0"/>
                </a:lnTo>
                <a:lnTo>
                  <a:pt x="1442398" y="2352482"/>
                </a:lnTo>
                <a:lnTo>
                  <a:pt x="0" y="235248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2032490">
            <a:off x="5423388" y="-1980819"/>
            <a:ext cx="4703437" cy="4114800"/>
          </a:xfrm>
          <a:custGeom>
            <a:avLst/>
            <a:gdLst/>
            <a:ahLst/>
            <a:cxnLst/>
            <a:rect r="r" b="b" t="t" l="l"/>
            <a:pathLst>
              <a:path h="4114800" w="4703437">
                <a:moveTo>
                  <a:pt x="0" y="0"/>
                </a:moveTo>
                <a:lnTo>
                  <a:pt x="4703438" y="0"/>
                </a:lnTo>
                <a:lnTo>
                  <a:pt x="4703438"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8501928" y="8884186"/>
            <a:ext cx="4302387" cy="4075647"/>
          </a:xfrm>
          <a:custGeom>
            <a:avLst/>
            <a:gdLst/>
            <a:ahLst/>
            <a:cxnLst/>
            <a:rect r="r" b="b" t="t" l="l"/>
            <a:pathLst>
              <a:path h="4075647" w="4302387">
                <a:moveTo>
                  <a:pt x="0" y="0"/>
                </a:moveTo>
                <a:lnTo>
                  <a:pt x="4302387" y="0"/>
                </a:lnTo>
                <a:lnTo>
                  <a:pt x="4302387" y="4075647"/>
                </a:lnTo>
                <a:lnTo>
                  <a:pt x="0" y="4075647"/>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16" id="16"/>
          <p:cNvSpPr txBox="true"/>
          <p:nvPr/>
        </p:nvSpPr>
        <p:spPr>
          <a:xfrm rot="0">
            <a:off x="2708982" y="2258207"/>
            <a:ext cx="12870036" cy="2962148"/>
          </a:xfrm>
          <a:prstGeom prst="rect">
            <a:avLst/>
          </a:prstGeom>
        </p:spPr>
        <p:txBody>
          <a:bodyPr anchor="t" rtlCol="false" tIns="0" lIns="0" bIns="0" rIns="0">
            <a:spAutoFit/>
          </a:bodyPr>
          <a:lstStyle/>
          <a:p>
            <a:pPr algn="ctr" marL="0" indent="0" lvl="0">
              <a:lnSpc>
                <a:spcPts val="10486"/>
              </a:lnSpc>
              <a:spcBef>
                <a:spcPct val="0"/>
              </a:spcBef>
            </a:pPr>
            <a:r>
              <a:rPr lang="en-US" b="true" sz="9800" spc="-343">
                <a:solidFill>
                  <a:srgbClr val="FFFFFF"/>
                </a:solidFill>
                <a:latin typeface="Agrandir Bold"/>
                <a:ea typeface="Agrandir Bold"/>
                <a:cs typeface="Agrandir Bold"/>
                <a:sym typeface="Agrandir Bold"/>
              </a:rPr>
              <a:t>Financial management:</a:t>
            </a:r>
          </a:p>
        </p:txBody>
      </p:sp>
      <p:sp>
        <p:nvSpPr>
          <p:cNvPr name="TextBox 17" id="17"/>
          <p:cNvSpPr txBox="true"/>
          <p:nvPr/>
        </p:nvSpPr>
        <p:spPr>
          <a:xfrm rot="0">
            <a:off x="3919147" y="4914244"/>
            <a:ext cx="10449705" cy="2962148"/>
          </a:xfrm>
          <a:prstGeom prst="rect">
            <a:avLst/>
          </a:prstGeom>
        </p:spPr>
        <p:txBody>
          <a:bodyPr anchor="t" rtlCol="false" tIns="0" lIns="0" bIns="0" rIns="0">
            <a:spAutoFit/>
          </a:bodyPr>
          <a:lstStyle/>
          <a:p>
            <a:pPr algn="ctr" marL="0" indent="0" lvl="0">
              <a:lnSpc>
                <a:spcPts val="10486"/>
              </a:lnSpc>
              <a:spcBef>
                <a:spcPct val="0"/>
              </a:spcBef>
            </a:pPr>
            <a:r>
              <a:rPr lang="en-US" sz="9800" spc="-343">
                <a:solidFill>
                  <a:srgbClr val="FFFFFF"/>
                </a:solidFill>
                <a:latin typeface="Agrandir"/>
                <a:ea typeface="Agrandir"/>
                <a:cs typeface="Agrandir"/>
                <a:sym typeface="Agrandir"/>
              </a:rPr>
              <a:t>Keys to economic success</a:t>
            </a:r>
          </a:p>
        </p:txBody>
      </p:sp>
      <p:sp>
        <p:nvSpPr>
          <p:cNvPr id="18" name="TextBox 17"/>
          <p:cNvSpPr txBox="1"/>
          <p:nvPr/>
        </p:nvSpPr>
        <p:spPr>
          <a:xfrm>
            <a:off x="914400" y="457200"/>
            <a:ext cx="7315200" cy="1371600"/>
          </a:xfrm>
          <a:prstGeom prst="rect">
            <a:avLst/>
          </a:prstGeom>
          <a:noFill/>
        </p:spPr>
        <p:txBody>
          <a:bodyPr wrap="none">
            <a:spAutoFit/>
          </a:bodyPr>
          <a:lstStyle/>
          <a:p>
            <a:r>
              <a:t>History 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p:nvPr/>
        </p:nvGrpSpPr>
        <p:grpSpPr>
          <a:xfrm rot="0">
            <a:off x="-1309551" y="-812902"/>
            <a:ext cx="12717770" cy="11912803"/>
            <a:chOff x="0" y="0"/>
            <a:chExt cx="3349536" cy="3137528"/>
          </a:xfrm>
        </p:grpSpPr>
        <p:sp>
          <p:nvSpPr>
            <p:cNvPr name="Freeform 4" id="4"/>
            <p:cNvSpPr/>
            <p:nvPr/>
          </p:nvSpPr>
          <p:spPr>
            <a:xfrm flipH="false" flipV="false" rot="0">
              <a:off x="0" y="0"/>
              <a:ext cx="3349536" cy="3137528"/>
            </a:xfrm>
            <a:custGeom>
              <a:avLst/>
              <a:gdLst/>
              <a:ahLst/>
              <a:cxnLst/>
              <a:rect r="r" b="b" t="t" l="l"/>
              <a:pathLst>
                <a:path h="3137528" w="3349536">
                  <a:moveTo>
                    <a:pt x="0" y="0"/>
                  </a:moveTo>
                  <a:lnTo>
                    <a:pt x="3349536" y="0"/>
                  </a:lnTo>
                  <a:lnTo>
                    <a:pt x="3349536" y="3137528"/>
                  </a:lnTo>
                  <a:lnTo>
                    <a:pt x="0" y="3137528"/>
                  </a:lnTo>
                  <a:close/>
                </a:path>
              </a:pathLst>
            </a:custGeom>
            <a:solidFill>
              <a:srgbClr val="60AA82"/>
            </a:solidFill>
          </p:spPr>
        </p:sp>
        <p:sp>
          <p:nvSpPr>
            <p:cNvPr name="TextBox 5" id="5"/>
            <p:cNvSpPr txBox="true"/>
            <p:nvPr/>
          </p:nvSpPr>
          <p:spPr>
            <a:xfrm>
              <a:off x="0" y="38100"/>
              <a:ext cx="3349536" cy="3099428"/>
            </a:xfrm>
            <a:prstGeom prst="rect">
              <a:avLst/>
            </a:prstGeom>
          </p:spPr>
          <p:txBody>
            <a:bodyPr anchor="ctr" rtlCol="false" tIns="50800" lIns="50800" bIns="50800" rIns="50800"/>
            <a:lstStyle/>
            <a:p>
              <a:pPr algn="ctr">
                <a:lnSpc>
                  <a:spcPts val="2266"/>
                </a:lnSpc>
              </a:pPr>
            </a:p>
          </p:txBody>
        </p:sp>
      </p:grpSp>
      <p:sp>
        <p:nvSpPr>
          <p:cNvPr name="Freeform 6" id="6"/>
          <p:cNvSpPr/>
          <p:nvPr/>
        </p:nvSpPr>
        <p:spPr>
          <a:xfrm flipH="false" flipV="false" rot="0">
            <a:off x="13134006" y="2317525"/>
            <a:ext cx="3422741" cy="5651950"/>
          </a:xfrm>
          <a:custGeom>
            <a:avLst/>
            <a:gdLst/>
            <a:ahLst/>
            <a:cxnLst/>
            <a:rect r="r" b="b" t="t" l="l"/>
            <a:pathLst>
              <a:path h="5651950" w="3422741">
                <a:moveTo>
                  <a:pt x="0" y="0"/>
                </a:moveTo>
                <a:lnTo>
                  <a:pt x="3422741" y="0"/>
                </a:lnTo>
                <a:lnTo>
                  <a:pt x="3422741" y="5651950"/>
                </a:lnTo>
                <a:lnTo>
                  <a:pt x="0" y="5651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7" id="7"/>
          <p:cNvSpPr txBox="true"/>
          <p:nvPr/>
        </p:nvSpPr>
        <p:spPr>
          <a:xfrm rot="0">
            <a:off x="1409700" y="2185360"/>
            <a:ext cx="9540934" cy="2273808"/>
          </a:xfrm>
          <a:prstGeom prst="rect">
            <a:avLst/>
          </a:prstGeom>
        </p:spPr>
        <p:txBody>
          <a:bodyPr anchor="t" rtlCol="false" tIns="0" lIns="0" bIns="0" rIns="0">
            <a:spAutoFit/>
          </a:bodyPr>
          <a:lstStyle/>
          <a:p>
            <a:pPr algn="l" marL="0" indent="0" lvl="0">
              <a:lnSpc>
                <a:spcPts val="8136"/>
              </a:lnSpc>
            </a:pPr>
            <a:r>
              <a:rPr lang="en-US" b="true" sz="7200" spc="-252">
                <a:solidFill>
                  <a:srgbClr val="FFFFFF"/>
                </a:solidFill>
                <a:latin typeface="Agrandir Medium"/>
                <a:ea typeface="Agrandir Medium"/>
                <a:cs typeface="Agrandir Medium"/>
                <a:sym typeface="Agrandir Medium"/>
              </a:rPr>
              <a:t>Future trends in financial management</a:t>
            </a:r>
          </a:p>
        </p:txBody>
      </p:sp>
      <p:sp>
        <p:nvSpPr>
          <p:cNvPr name="TextBox 8" id="8"/>
          <p:cNvSpPr txBox="true"/>
          <p:nvPr/>
        </p:nvSpPr>
        <p:spPr>
          <a:xfrm rot="0">
            <a:off x="1409700" y="4718360"/>
            <a:ext cx="7512993" cy="3230880"/>
          </a:xfrm>
          <a:prstGeom prst="rect">
            <a:avLst/>
          </a:prstGeom>
        </p:spPr>
        <p:txBody>
          <a:bodyPr anchor="t" rtlCol="false" tIns="0" lIns="0" bIns="0" rIns="0">
            <a:spAutoFit/>
          </a:bodyPr>
          <a:lstStyle/>
          <a:p>
            <a:pPr algn="l" marL="0" indent="0" lvl="0">
              <a:lnSpc>
                <a:spcPts val="2564"/>
              </a:lnSpc>
              <a:spcBef>
                <a:spcPct val="0"/>
              </a:spcBef>
            </a:pPr>
            <a:r>
              <a:rPr lang="en-US" sz="1899" spc="113" u="none">
                <a:solidFill>
                  <a:srgbClr val="FFFFFF"/>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a:p>
            <a:pPr algn="l" marL="0" indent="0" lvl="0">
              <a:lnSpc>
                <a:spcPts val="2564"/>
              </a:lnSpc>
              <a:spcBef>
                <a:spcPct val="0"/>
              </a:spcBef>
            </a:pPr>
          </a:p>
          <a:p>
            <a:pPr algn="l" marL="0" indent="0" lvl="0">
              <a:lnSpc>
                <a:spcPts val="2564"/>
              </a:lnSpc>
              <a:spcBef>
                <a:spcPct val="0"/>
              </a:spcBef>
            </a:pPr>
            <a:r>
              <a:rPr lang="en-US" sz="1899" spc="113" u="none">
                <a:solidFill>
                  <a:srgbClr val="FFFFFF"/>
                </a:solidFill>
                <a:latin typeface="Montserrat"/>
                <a:ea typeface="Montserrat"/>
                <a:cs typeface="Montserrat"/>
                <a:sym typeface="Montserrat"/>
              </a:rPr>
              <a:t>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519518" y="8877959"/>
            <a:ext cx="2417247" cy="3026207"/>
          </a:xfrm>
          <a:custGeom>
            <a:avLst/>
            <a:gdLst/>
            <a:ahLst/>
            <a:cxnLst/>
            <a:rect r="r" b="b" t="t" l="l"/>
            <a:pathLst>
              <a:path h="3026207" w="2417247">
                <a:moveTo>
                  <a:pt x="0" y="0"/>
                </a:moveTo>
                <a:lnTo>
                  <a:pt x="2417246" y="0"/>
                </a:lnTo>
                <a:lnTo>
                  <a:pt x="2417246" y="3026206"/>
                </a:lnTo>
                <a:lnTo>
                  <a:pt x="0" y="30262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977530" y="-1286370"/>
            <a:ext cx="2832552" cy="2588549"/>
          </a:xfrm>
          <a:custGeom>
            <a:avLst/>
            <a:gdLst/>
            <a:ahLst/>
            <a:cxnLst/>
            <a:rect r="r" b="b" t="t" l="l"/>
            <a:pathLst>
              <a:path h="2588549" w="2832552">
                <a:moveTo>
                  <a:pt x="0" y="0"/>
                </a:moveTo>
                <a:lnTo>
                  <a:pt x="2832552" y="0"/>
                </a:lnTo>
                <a:lnTo>
                  <a:pt x="2832552" y="2588549"/>
                </a:lnTo>
                <a:lnTo>
                  <a:pt x="0" y="25885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346052" y="-689971"/>
            <a:ext cx="3001354" cy="2584054"/>
          </a:xfrm>
          <a:custGeom>
            <a:avLst/>
            <a:gdLst/>
            <a:ahLst/>
            <a:cxnLst/>
            <a:rect r="r" b="b" t="t" l="l"/>
            <a:pathLst>
              <a:path h="2584054" w="3001354">
                <a:moveTo>
                  <a:pt x="0" y="0"/>
                </a:moveTo>
                <a:lnTo>
                  <a:pt x="3001355" y="0"/>
                </a:lnTo>
                <a:lnTo>
                  <a:pt x="3001355" y="2584053"/>
                </a:lnTo>
                <a:lnTo>
                  <a:pt x="0" y="25840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9670189" y="8779896"/>
            <a:ext cx="2906484" cy="3014207"/>
          </a:xfrm>
          <a:custGeom>
            <a:avLst/>
            <a:gdLst/>
            <a:ahLst/>
            <a:cxnLst/>
            <a:rect r="r" b="b" t="t" l="l"/>
            <a:pathLst>
              <a:path h="3014207" w="2906484">
                <a:moveTo>
                  <a:pt x="0" y="0"/>
                </a:moveTo>
                <a:lnTo>
                  <a:pt x="2906485" y="0"/>
                </a:lnTo>
                <a:lnTo>
                  <a:pt x="2906485" y="3014208"/>
                </a:lnTo>
                <a:lnTo>
                  <a:pt x="0" y="30142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259300" y="5033991"/>
            <a:ext cx="2138114" cy="2604359"/>
          </a:xfrm>
          <a:custGeom>
            <a:avLst/>
            <a:gdLst/>
            <a:ahLst/>
            <a:cxnLst/>
            <a:rect r="r" b="b" t="t" l="l"/>
            <a:pathLst>
              <a:path h="2604359" w="2138114">
                <a:moveTo>
                  <a:pt x="0" y="0"/>
                </a:moveTo>
                <a:lnTo>
                  <a:pt x="2138114" y="0"/>
                </a:lnTo>
                <a:lnTo>
                  <a:pt x="2138114" y="2604359"/>
                </a:lnTo>
                <a:lnTo>
                  <a:pt x="0" y="26043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2313073" y="-1659845"/>
            <a:ext cx="2975403" cy="3123761"/>
          </a:xfrm>
          <a:custGeom>
            <a:avLst/>
            <a:gdLst/>
            <a:ahLst/>
            <a:cxnLst/>
            <a:rect r="r" b="b" t="t" l="l"/>
            <a:pathLst>
              <a:path h="3123761" w="2975403">
                <a:moveTo>
                  <a:pt x="0" y="0"/>
                </a:moveTo>
                <a:lnTo>
                  <a:pt x="2975403" y="0"/>
                </a:lnTo>
                <a:lnTo>
                  <a:pt x="2975403" y="3123761"/>
                </a:lnTo>
                <a:lnTo>
                  <a:pt x="0" y="312376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3044371" y="8566988"/>
            <a:ext cx="2741722" cy="2626777"/>
          </a:xfrm>
          <a:custGeom>
            <a:avLst/>
            <a:gdLst/>
            <a:ahLst/>
            <a:cxnLst/>
            <a:rect r="r" b="b" t="t" l="l"/>
            <a:pathLst>
              <a:path h="2626777" w="2741722">
                <a:moveTo>
                  <a:pt x="0" y="0"/>
                </a:moveTo>
                <a:lnTo>
                  <a:pt x="2741722" y="0"/>
                </a:lnTo>
                <a:lnTo>
                  <a:pt x="2741722" y="2626777"/>
                </a:lnTo>
                <a:lnTo>
                  <a:pt x="0" y="262677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2097645" y="3518455"/>
            <a:ext cx="3427404" cy="3031072"/>
          </a:xfrm>
          <a:custGeom>
            <a:avLst/>
            <a:gdLst/>
            <a:ahLst/>
            <a:cxnLst/>
            <a:rect r="r" b="b" t="t" l="l"/>
            <a:pathLst>
              <a:path h="3031072" w="3427404">
                <a:moveTo>
                  <a:pt x="0" y="0"/>
                </a:moveTo>
                <a:lnTo>
                  <a:pt x="3427404" y="0"/>
                </a:lnTo>
                <a:lnTo>
                  <a:pt x="3427404" y="3031072"/>
                </a:lnTo>
                <a:lnTo>
                  <a:pt x="0" y="303107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916995" y="7470165"/>
            <a:ext cx="3227941" cy="3676843"/>
          </a:xfrm>
          <a:custGeom>
            <a:avLst/>
            <a:gdLst/>
            <a:ahLst/>
            <a:cxnLst/>
            <a:rect r="r" b="b" t="t" l="l"/>
            <a:pathLst>
              <a:path h="3676843" w="3227941">
                <a:moveTo>
                  <a:pt x="0" y="0"/>
                </a:moveTo>
                <a:lnTo>
                  <a:pt x="3227941" y="0"/>
                </a:lnTo>
                <a:lnTo>
                  <a:pt x="3227941" y="3676843"/>
                </a:lnTo>
                <a:lnTo>
                  <a:pt x="0" y="3676843"/>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16858779" y="8450325"/>
            <a:ext cx="2163234" cy="3572134"/>
          </a:xfrm>
          <a:custGeom>
            <a:avLst/>
            <a:gdLst/>
            <a:ahLst/>
            <a:cxnLst/>
            <a:rect r="r" b="b" t="t" l="l"/>
            <a:pathLst>
              <a:path h="3572134" w="2163234">
                <a:moveTo>
                  <a:pt x="0" y="0"/>
                </a:moveTo>
                <a:lnTo>
                  <a:pt x="2163234" y="0"/>
                </a:lnTo>
                <a:lnTo>
                  <a:pt x="2163234" y="3572134"/>
                </a:lnTo>
                <a:lnTo>
                  <a:pt x="0" y="3572134"/>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p:cNvSpPr/>
          <p:nvPr/>
        </p:nvSpPr>
        <p:spPr>
          <a:xfrm flipH="false" flipV="false" rot="0">
            <a:off x="-916995" y="-985177"/>
            <a:ext cx="2636713" cy="3573727"/>
          </a:xfrm>
          <a:custGeom>
            <a:avLst/>
            <a:gdLst/>
            <a:ahLst/>
            <a:cxnLst/>
            <a:rect r="r" b="b" t="t" l="l"/>
            <a:pathLst>
              <a:path h="3573727" w="2636713">
                <a:moveTo>
                  <a:pt x="0" y="0"/>
                </a:moveTo>
                <a:lnTo>
                  <a:pt x="2636712" y="0"/>
                </a:lnTo>
                <a:lnTo>
                  <a:pt x="2636712" y="3573726"/>
                </a:lnTo>
                <a:lnTo>
                  <a:pt x="0" y="35737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3202548" y="9200929"/>
            <a:ext cx="3030355" cy="2380266"/>
          </a:xfrm>
          <a:custGeom>
            <a:avLst/>
            <a:gdLst/>
            <a:ahLst/>
            <a:cxnLst/>
            <a:rect r="r" b="b" t="t" l="l"/>
            <a:pathLst>
              <a:path h="2380266" w="3030355">
                <a:moveTo>
                  <a:pt x="0" y="0"/>
                </a:moveTo>
                <a:lnTo>
                  <a:pt x="3030356" y="0"/>
                </a:lnTo>
                <a:lnTo>
                  <a:pt x="3030356" y="2380266"/>
                </a:lnTo>
                <a:lnTo>
                  <a:pt x="0" y="238026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8074943" y="-1400144"/>
            <a:ext cx="2138114" cy="2604359"/>
          </a:xfrm>
          <a:custGeom>
            <a:avLst/>
            <a:gdLst/>
            <a:ahLst/>
            <a:cxnLst/>
            <a:rect r="r" b="b" t="t" l="l"/>
            <a:pathLst>
              <a:path h="2604359" w="2138114">
                <a:moveTo>
                  <a:pt x="0" y="0"/>
                </a:moveTo>
                <a:lnTo>
                  <a:pt x="2138114" y="0"/>
                </a:lnTo>
                <a:lnTo>
                  <a:pt x="2138114" y="2604359"/>
                </a:lnTo>
                <a:lnTo>
                  <a:pt x="0" y="26043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7487449" y="2460237"/>
            <a:ext cx="2055840" cy="2573754"/>
          </a:xfrm>
          <a:custGeom>
            <a:avLst/>
            <a:gdLst/>
            <a:ahLst/>
            <a:cxnLst/>
            <a:rect r="r" b="b" t="t" l="l"/>
            <a:pathLst>
              <a:path h="2573754" w="2055840">
                <a:moveTo>
                  <a:pt x="0" y="0"/>
                </a:moveTo>
                <a:lnTo>
                  <a:pt x="2055840" y="0"/>
                </a:lnTo>
                <a:lnTo>
                  <a:pt x="2055840" y="2573754"/>
                </a:lnTo>
                <a:lnTo>
                  <a:pt x="0" y="25737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0803607" y="-1810090"/>
            <a:ext cx="1848187" cy="3014305"/>
          </a:xfrm>
          <a:custGeom>
            <a:avLst/>
            <a:gdLst/>
            <a:ahLst/>
            <a:cxnLst/>
            <a:rect r="r" b="b" t="t" l="l"/>
            <a:pathLst>
              <a:path h="3014305" w="1848187">
                <a:moveTo>
                  <a:pt x="0" y="0"/>
                </a:moveTo>
                <a:lnTo>
                  <a:pt x="1848187" y="0"/>
                </a:lnTo>
                <a:lnTo>
                  <a:pt x="1848187" y="3014305"/>
                </a:lnTo>
                <a:lnTo>
                  <a:pt x="0" y="301430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8" id="18"/>
          <p:cNvSpPr/>
          <p:nvPr/>
        </p:nvSpPr>
        <p:spPr>
          <a:xfrm flipH="false" flipV="false" rot="0">
            <a:off x="5879026" y="-985177"/>
            <a:ext cx="1464000" cy="2189392"/>
          </a:xfrm>
          <a:custGeom>
            <a:avLst/>
            <a:gdLst/>
            <a:ahLst/>
            <a:cxnLst/>
            <a:rect r="r" b="b" t="t" l="l"/>
            <a:pathLst>
              <a:path h="2189392" w="1464000">
                <a:moveTo>
                  <a:pt x="0" y="0"/>
                </a:moveTo>
                <a:lnTo>
                  <a:pt x="1464000" y="0"/>
                </a:lnTo>
                <a:lnTo>
                  <a:pt x="1464000" y="2189392"/>
                </a:lnTo>
                <a:lnTo>
                  <a:pt x="0" y="2189392"/>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TextBox 19" id="19"/>
          <p:cNvSpPr txBox="true"/>
          <p:nvPr/>
        </p:nvSpPr>
        <p:spPr>
          <a:xfrm rot="0">
            <a:off x="3578707" y="2843328"/>
            <a:ext cx="11130587" cy="4371744"/>
          </a:xfrm>
          <a:prstGeom prst="rect">
            <a:avLst/>
          </a:prstGeom>
        </p:spPr>
        <p:txBody>
          <a:bodyPr anchor="t" rtlCol="false" tIns="0" lIns="0" bIns="0" rIns="0">
            <a:spAutoFit/>
          </a:bodyPr>
          <a:lstStyle/>
          <a:p>
            <a:pPr algn="ctr" marL="0" indent="0" lvl="0">
              <a:lnSpc>
                <a:spcPts val="15462"/>
              </a:lnSpc>
              <a:spcBef>
                <a:spcPct val="0"/>
              </a:spcBef>
            </a:pPr>
            <a:r>
              <a:rPr lang="en-US" b="true" sz="14450" spc="-505">
                <a:solidFill>
                  <a:srgbClr val="FFFFFF"/>
                </a:solidFill>
                <a:latin typeface="Agrandir Bold"/>
                <a:ea typeface="Agrandir Bold"/>
                <a:cs typeface="Agrandir Bold"/>
                <a:sym typeface="Agrandir Bold"/>
              </a:rPr>
              <a:t>Thank you very much!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409700" y="2205477"/>
            <a:ext cx="9290033" cy="2273808"/>
          </a:xfrm>
          <a:prstGeom prst="rect">
            <a:avLst/>
          </a:prstGeom>
        </p:spPr>
        <p:txBody>
          <a:bodyPr anchor="t" rtlCol="false" tIns="0" lIns="0" bIns="0" rIns="0">
            <a:spAutoFit/>
          </a:bodyPr>
          <a:lstStyle/>
          <a:p>
            <a:pPr algn="l" marL="0" indent="0" lvl="0">
              <a:lnSpc>
                <a:spcPts val="8136"/>
              </a:lnSpc>
            </a:pPr>
            <a:r>
              <a:rPr lang="en-US" b="true" sz="7200" spc="-252">
                <a:solidFill>
                  <a:srgbClr val="FFFFFF"/>
                </a:solidFill>
                <a:latin typeface="Agrandir Medium"/>
                <a:ea typeface="Agrandir Medium"/>
                <a:cs typeface="Agrandir Medium"/>
                <a:sym typeface="Agrandir Medium"/>
              </a:rPr>
              <a:t>Introduction to financial management</a:t>
            </a:r>
          </a:p>
        </p:txBody>
      </p:sp>
      <p:sp>
        <p:nvSpPr>
          <p:cNvPr name="TextBox 4" id="4"/>
          <p:cNvSpPr txBox="true"/>
          <p:nvPr/>
        </p:nvSpPr>
        <p:spPr>
          <a:xfrm rot="0">
            <a:off x="1409700" y="4698243"/>
            <a:ext cx="7512993" cy="3230880"/>
          </a:xfrm>
          <a:prstGeom prst="rect">
            <a:avLst/>
          </a:prstGeom>
        </p:spPr>
        <p:txBody>
          <a:bodyPr anchor="t" rtlCol="false" tIns="0" lIns="0" bIns="0" rIns="0">
            <a:spAutoFit/>
          </a:bodyPr>
          <a:lstStyle/>
          <a:p>
            <a:pPr algn="l" marL="0" indent="0" lvl="0">
              <a:lnSpc>
                <a:spcPts val="2564"/>
              </a:lnSpc>
              <a:spcBef>
                <a:spcPct val="0"/>
              </a:spcBef>
            </a:pPr>
            <a:r>
              <a:rPr lang="en-US" sz="1899" spc="113" u="none">
                <a:solidFill>
                  <a:srgbClr val="FFFFFF"/>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a:p>
            <a:pPr algn="l" marL="0" indent="0" lvl="0">
              <a:lnSpc>
                <a:spcPts val="2564"/>
              </a:lnSpc>
              <a:spcBef>
                <a:spcPct val="0"/>
              </a:spcBef>
            </a:pPr>
          </a:p>
          <a:p>
            <a:pPr algn="l" marL="0" indent="0" lvl="0">
              <a:lnSpc>
                <a:spcPts val="2564"/>
              </a:lnSpc>
              <a:spcBef>
                <a:spcPct val="0"/>
              </a:spcBef>
            </a:pPr>
            <a:r>
              <a:rPr lang="en-US" sz="1899" spc="113" u="none">
                <a:solidFill>
                  <a:srgbClr val="FFFFFF"/>
                </a:solidFill>
                <a:latin typeface="Montserrat"/>
                <a:ea typeface="Montserrat"/>
                <a:cs typeface="Montserrat"/>
                <a:sym typeface="Montserrat"/>
              </a:rPr>
              <a:t>Duis aute irure dolor in reprehenderit in voluptate velit esse cillum dolore eu fugiat nulla pariatur. Excepteur sint occaecat cupidatat non proident, sunt in culpa qui officia deserunt mollit anim id est laborum.</a:t>
            </a:r>
          </a:p>
        </p:txBody>
      </p:sp>
      <p:sp>
        <p:nvSpPr>
          <p:cNvPr name="Freeform 5" id="5"/>
          <p:cNvSpPr/>
          <p:nvPr/>
        </p:nvSpPr>
        <p:spPr>
          <a:xfrm flipH="false" flipV="false" rot="0">
            <a:off x="10699733" y="1956561"/>
            <a:ext cx="5595699" cy="6373878"/>
          </a:xfrm>
          <a:custGeom>
            <a:avLst/>
            <a:gdLst/>
            <a:ahLst/>
            <a:cxnLst/>
            <a:rect r="r" b="b" t="t" l="l"/>
            <a:pathLst>
              <a:path h="6373878" w="5595699">
                <a:moveTo>
                  <a:pt x="0" y="0"/>
                </a:moveTo>
                <a:lnTo>
                  <a:pt x="5595698" y="0"/>
                </a:lnTo>
                <a:lnTo>
                  <a:pt x="5595698" y="6373878"/>
                </a:lnTo>
                <a:lnTo>
                  <a:pt x="0" y="63738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id="6" name="TextBox 5"/>
          <p:cNvSpPr txBox="1"/>
          <p:nvPr/>
        </p:nvSpPr>
        <p:spPr>
          <a:xfrm>
            <a:off x="914400" y="1371600"/>
            <a:ext cx="7315200" cy="4114800"/>
          </a:xfrm>
          <a:prstGeom prst="rect">
            <a:avLst/>
          </a:prstGeom>
          <a:noFill/>
        </p:spPr>
        <p:txBody>
          <a:bodyPr wrap="none">
            <a:spAutoFit/>
          </a:bodyPr>
          <a:lstStyle/>
          <a:p>
            <a:pPr>
              <a:defRPr sz="1800"/>
            </a:pPr>
            <a:r>
              <a:t>British influence shaped Pakistan's early landscape.</a:t>
            </a:r>
          </a:p>
          <a:p>
            <a:pPr>
              <a:defRPr sz="1800"/>
            </a:pPr>
            <a:r>
              <a:t>Growing nationalist sentiment fueled independence desires.</a:t>
            </a:r>
          </a:p>
          <a:p>
            <a:pPr lvl="1">
              <a:defRPr sz="1200" i="1">
                <a:solidFill>
                  <a:srgbClr val="787878"/>
                </a:solidFill>
              </a:defRPr>
            </a:pPr>
            <a:r>
              <a:t>[Image placeholder] Map of British India showing colonial control</a:t>
            </a:r>
          </a:p>
        </p:txBody>
      </p:sp>
      <p:pic>
        <p:nvPicPr>
          <p:cNvPr id="7" name="Picture 6" descr="_ppt_tmp_image.png"/>
          <p:cNvPicPr>
            <a:picLocks noChangeAspect="1"/>
          </p:cNvPicPr>
          <p:nvPr/>
        </p:nvPicPr>
        <p:blipFill>
          <a:blip r:embed="rId5"/>
          <a:stretch>
            <a:fillRect/>
          </a:stretch>
        </p:blipFill>
        <p:spPr>
          <a:xfrm>
            <a:off x="5486400" y="1828800"/>
            <a:ext cx="2743200" cy="206502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TextBox 3" id="3"/>
          <p:cNvSpPr txBox="true"/>
          <p:nvPr/>
        </p:nvSpPr>
        <p:spPr>
          <a:xfrm rot="0">
            <a:off x="3548050" y="1773329"/>
            <a:ext cx="11191900" cy="2273808"/>
          </a:xfrm>
          <a:prstGeom prst="rect">
            <a:avLst/>
          </a:prstGeom>
        </p:spPr>
        <p:txBody>
          <a:bodyPr anchor="t" rtlCol="false" tIns="0" lIns="0" bIns="0" rIns="0">
            <a:spAutoFit/>
          </a:bodyPr>
          <a:lstStyle/>
          <a:p>
            <a:pPr algn="ctr">
              <a:lnSpc>
                <a:spcPts val="8136"/>
              </a:lnSpc>
            </a:pPr>
            <a:r>
              <a:rPr lang="en-US" b="true" sz="7200" spc="-252">
                <a:solidFill>
                  <a:srgbClr val="60AA82"/>
                </a:solidFill>
                <a:latin typeface="Agrandir Medium"/>
                <a:ea typeface="Agrandir Medium"/>
                <a:cs typeface="Agrandir Medium"/>
                <a:sym typeface="Agrandir Medium"/>
              </a:rPr>
              <a:t>History and evolution</a:t>
            </a:r>
          </a:p>
          <a:p>
            <a:pPr algn="ctr" marL="0" indent="0" lvl="0">
              <a:lnSpc>
                <a:spcPts val="8136"/>
              </a:lnSpc>
              <a:spcBef>
                <a:spcPct val="0"/>
              </a:spcBef>
            </a:pPr>
            <a:r>
              <a:rPr lang="en-US" b="true" sz="7200" spc="-252">
                <a:solidFill>
                  <a:srgbClr val="60AA82"/>
                </a:solidFill>
                <a:latin typeface="Agrandir Medium"/>
                <a:ea typeface="Agrandir Medium"/>
                <a:cs typeface="Agrandir Medium"/>
                <a:sym typeface="Agrandir Medium"/>
              </a:rPr>
              <a:t>of finance</a:t>
            </a:r>
          </a:p>
        </p:txBody>
      </p:sp>
      <p:sp>
        <p:nvSpPr>
          <p:cNvPr name="AutoShape 4" id="4"/>
          <p:cNvSpPr/>
          <p:nvPr/>
        </p:nvSpPr>
        <p:spPr>
          <a:xfrm>
            <a:off x="-886757" y="4952710"/>
            <a:ext cx="20061513" cy="0"/>
          </a:xfrm>
          <a:prstGeom prst="line">
            <a:avLst/>
          </a:prstGeom>
          <a:ln cap="flat" w="28575">
            <a:solidFill>
              <a:srgbClr val="60AA82"/>
            </a:solidFill>
            <a:prstDash val="solid"/>
            <a:headEnd type="none" len="sm" w="sm"/>
            <a:tailEnd type="none" len="sm" w="sm"/>
          </a:ln>
        </p:spPr>
      </p:sp>
      <p:sp>
        <p:nvSpPr>
          <p:cNvPr name="TextBox 5" id="5"/>
          <p:cNvSpPr txBox="true"/>
          <p:nvPr/>
        </p:nvSpPr>
        <p:spPr>
          <a:xfrm rot="0">
            <a:off x="1635820" y="5360459"/>
            <a:ext cx="2197323" cy="812801"/>
          </a:xfrm>
          <a:prstGeom prst="rect">
            <a:avLst/>
          </a:prstGeom>
        </p:spPr>
        <p:txBody>
          <a:bodyPr anchor="t" rtlCol="false" tIns="0" lIns="0" bIns="0" rIns="0">
            <a:spAutoFit/>
          </a:bodyPr>
          <a:lstStyle/>
          <a:p>
            <a:pPr algn="l">
              <a:lnSpc>
                <a:spcPts val="5150"/>
              </a:lnSpc>
            </a:pPr>
            <a:r>
              <a:rPr lang="en-US" sz="5000" b="true">
                <a:solidFill>
                  <a:srgbClr val="60AA82"/>
                </a:solidFill>
                <a:latin typeface="Agrandir Bold"/>
                <a:ea typeface="Agrandir Bold"/>
                <a:cs typeface="Agrandir Bold"/>
                <a:sym typeface="Agrandir Bold"/>
              </a:rPr>
              <a:t>2010</a:t>
            </a:r>
          </a:p>
        </p:txBody>
      </p:sp>
      <p:sp>
        <p:nvSpPr>
          <p:cNvPr name="TextBox 6" id="6"/>
          <p:cNvSpPr txBox="true"/>
          <p:nvPr/>
        </p:nvSpPr>
        <p:spPr>
          <a:xfrm rot="0">
            <a:off x="5547722" y="5360459"/>
            <a:ext cx="2197323" cy="812801"/>
          </a:xfrm>
          <a:prstGeom prst="rect">
            <a:avLst/>
          </a:prstGeom>
        </p:spPr>
        <p:txBody>
          <a:bodyPr anchor="t" rtlCol="false" tIns="0" lIns="0" bIns="0" rIns="0">
            <a:spAutoFit/>
          </a:bodyPr>
          <a:lstStyle/>
          <a:p>
            <a:pPr algn="l">
              <a:lnSpc>
                <a:spcPts val="5150"/>
              </a:lnSpc>
            </a:pPr>
            <a:r>
              <a:rPr lang="en-US" sz="5000" b="true">
                <a:solidFill>
                  <a:srgbClr val="60AA82"/>
                </a:solidFill>
                <a:latin typeface="Agrandir Bold"/>
                <a:ea typeface="Agrandir Bold"/>
                <a:cs typeface="Agrandir Bold"/>
                <a:sym typeface="Agrandir Bold"/>
              </a:rPr>
              <a:t>2015</a:t>
            </a:r>
          </a:p>
        </p:txBody>
      </p:sp>
      <p:grpSp>
        <p:nvGrpSpPr>
          <p:cNvPr name="Group 7" id="7"/>
          <p:cNvGrpSpPr/>
          <p:nvPr/>
        </p:nvGrpSpPr>
        <p:grpSpPr>
          <a:xfrm rot="0">
            <a:off x="5529419" y="4701682"/>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prstDash val="solid"/>
              <a:miter/>
            </a:ln>
          </p:spPr>
        </p:sp>
        <p:sp>
          <p:nvSpPr>
            <p:cNvPr name="TextBox 9" id="9"/>
            <p:cNvSpPr txBox="true"/>
            <p:nvPr/>
          </p:nvSpPr>
          <p:spPr>
            <a:xfrm>
              <a:off x="127000" y="165100"/>
              <a:ext cx="558800" cy="520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0" id="10"/>
          <p:cNvGrpSpPr/>
          <p:nvPr/>
        </p:nvGrpSpPr>
        <p:grpSpPr>
          <a:xfrm rot="0">
            <a:off x="1635820" y="4701682"/>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p:spPr>
        </p:sp>
        <p:sp>
          <p:nvSpPr>
            <p:cNvPr name="TextBox 12" id="12"/>
            <p:cNvSpPr txBox="true"/>
            <p:nvPr/>
          </p:nvSpPr>
          <p:spPr>
            <a:xfrm>
              <a:off x="127000" y="165100"/>
              <a:ext cx="558800" cy="520700"/>
            </a:xfrm>
            <a:prstGeom prst="rect">
              <a:avLst/>
            </a:prstGeom>
          </p:spPr>
          <p:txBody>
            <a:bodyPr anchor="ctr" rtlCol="false" tIns="50800" lIns="50800" bIns="50800" rIns="50800"/>
            <a:lstStyle/>
            <a:p>
              <a:pPr algn="ctr">
                <a:lnSpc>
                  <a:spcPts val="2266"/>
                </a:lnSpc>
              </a:pPr>
            </a:p>
          </p:txBody>
        </p:sp>
      </p:grpSp>
      <p:sp>
        <p:nvSpPr>
          <p:cNvPr name="TextBox 13" id="13"/>
          <p:cNvSpPr txBox="true"/>
          <p:nvPr/>
        </p:nvSpPr>
        <p:spPr>
          <a:xfrm rot="0">
            <a:off x="1635820" y="6325659"/>
            <a:ext cx="3257484" cy="1464945"/>
          </a:xfrm>
          <a:prstGeom prst="rect">
            <a:avLst/>
          </a:prstGeom>
        </p:spPr>
        <p:txBody>
          <a:bodyPr anchor="t" rtlCol="false" tIns="0" lIns="0" bIns="0" rIns="0">
            <a:spAutoFit/>
          </a:bodyPr>
          <a:lstStyle/>
          <a:p>
            <a:pPr algn="l">
              <a:lnSpc>
                <a:spcPts val="2340"/>
              </a:lnSpc>
            </a:pPr>
            <a:r>
              <a:rPr lang="en-US" sz="1500" b="true">
                <a:solidFill>
                  <a:srgbClr val="000000"/>
                </a:solidFill>
                <a:latin typeface="Montserrat Medium"/>
                <a:ea typeface="Montserrat Medium"/>
                <a:cs typeface="Montserrat Medium"/>
                <a:sym typeface="Montserrat Medium"/>
              </a:rPr>
              <a:t>Lorem ipsum dolor sit amet, consectetur adipiscing elit, sed do eiusmod tempor incididunt ut labore et dolore magna aliqua. Ut enim ad minim veniam.</a:t>
            </a:r>
          </a:p>
        </p:txBody>
      </p:sp>
      <p:sp>
        <p:nvSpPr>
          <p:cNvPr name="TextBox 14" id="14"/>
          <p:cNvSpPr txBox="true"/>
          <p:nvPr/>
        </p:nvSpPr>
        <p:spPr>
          <a:xfrm rot="0">
            <a:off x="5547722" y="6325659"/>
            <a:ext cx="3257484" cy="1464945"/>
          </a:xfrm>
          <a:prstGeom prst="rect">
            <a:avLst/>
          </a:prstGeom>
        </p:spPr>
        <p:txBody>
          <a:bodyPr anchor="t" rtlCol="false" tIns="0" lIns="0" bIns="0" rIns="0">
            <a:spAutoFit/>
          </a:bodyPr>
          <a:lstStyle/>
          <a:p>
            <a:pPr algn="l">
              <a:lnSpc>
                <a:spcPts val="2340"/>
              </a:lnSpc>
            </a:pPr>
            <a:r>
              <a:rPr lang="en-US" sz="1500" b="true">
                <a:solidFill>
                  <a:srgbClr val="000000"/>
                </a:solidFill>
                <a:latin typeface="Montserrat Medium"/>
                <a:ea typeface="Montserrat Medium"/>
                <a:cs typeface="Montserrat Medium"/>
                <a:sym typeface="Montserrat Medium"/>
              </a:rPr>
              <a:t>Lorem ipsum dolor sit amet, consectetur adipiscing elit, sed do eiusmod tempor incididunt ut labore et dolore magna aliqua. Ut enim ad minim veniam.</a:t>
            </a:r>
          </a:p>
        </p:txBody>
      </p:sp>
      <p:sp>
        <p:nvSpPr>
          <p:cNvPr name="TextBox 15" id="15"/>
          <p:cNvSpPr txBox="true"/>
          <p:nvPr/>
        </p:nvSpPr>
        <p:spPr>
          <a:xfrm rot="0">
            <a:off x="9461684" y="5360459"/>
            <a:ext cx="2197323" cy="812801"/>
          </a:xfrm>
          <a:prstGeom prst="rect">
            <a:avLst/>
          </a:prstGeom>
        </p:spPr>
        <p:txBody>
          <a:bodyPr anchor="t" rtlCol="false" tIns="0" lIns="0" bIns="0" rIns="0">
            <a:spAutoFit/>
          </a:bodyPr>
          <a:lstStyle/>
          <a:p>
            <a:pPr algn="l">
              <a:lnSpc>
                <a:spcPts val="5150"/>
              </a:lnSpc>
            </a:pPr>
            <a:r>
              <a:rPr lang="en-US" sz="5000" b="true">
                <a:solidFill>
                  <a:srgbClr val="60AA82"/>
                </a:solidFill>
                <a:latin typeface="Agrandir Bold"/>
                <a:ea typeface="Agrandir Bold"/>
                <a:cs typeface="Agrandir Bold"/>
                <a:sym typeface="Agrandir Bold"/>
              </a:rPr>
              <a:t>2020</a:t>
            </a:r>
          </a:p>
        </p:txBody>
      </p:sp>
      <p:grpSp>
        <p:nvGrpSpPr>
          <p:cNvPr name="Group 16" id="16"/>
          <p:cNvGrpSpPr/>
          <p:nvPr/>
        </p:nvGrpSpPr>
        <p:grpSpPr>
          <a:xfrm rot="0">
            <a:off x="9443381" y="4701682"/>
            <a:ext cx="502056" cy="50205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prstDash val="solid"/>
              <a:miter/>
            </a:ln>
          </p:spPr>
        </p:sp>
        <p:sp>
          <p:nvSpPr>
            <p:cNvPr name="TextBox 18" id="18"/>
            <p:cNvSpPr txBox="true"/>
            <p:nvPr/>
          </p:nvSpPr>
          <p:spPr>
            <a:xfrm>
              <a:off x="127000" y="165100"/>
              <a:ext cx="558800" cy="520700"/>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9" id="19"/>
          <p:cNvSpPr txBox="true"/>
          <p:nvPr/>
        </p:nvSpPr>
        <p:spPr>
          <a:xfrm rot="0">
            <a:off x="9461684" y="6325659"/>
            <a:ext cx="3257484" cy="1464945"/>
          </a:xfrm>
          <a:prstGeom prst="rect">
            <a:avLst/>
          </a:prstGeom>
        </p:spPr>
        <p:txBody>
          <a:bodyPr anchor="t" rtlCol="false" tIns="0" lIns="0" bIns="0" rIns="0">
            <a:spAutoFit/>
          </a:bodyPr>
          <a:lstStyle/>
          <a:p>
            <a:pPr algn="l">
              <a:lnSpc>
                <a:spcPts val="2340"/>
              </a:lnSpc>
            </a:pPr>
            <a:r>
              <a:rPr lang="en-US" sz="1500" b="true">
                <a:solidFill>
                  <a:srgbClr val="000000"/>
                </a:solidFill>
                <a:latin typeface="Montserrat Medium"/>
                <a:ea typeface="Montserrat Medium"/>
                <a:cs typeface="Montserrat Medium"/>
                <a:sym typeface="Montserrat Medium"/>
              </a:rPr>
              <a:t>Lorem ipsum dolor sit amet, consectetur adipiscing elit, sed do eiusmod tempor incididunt ut labore et dolore magna aliqua. Ut enim ad minim veniam.</a:t>
            </a:r>
          </a:p>
        </p:txBody>
      </p:sp>
      <p:sp>
        <p:nvSpPr>
          <p:cNvPr name="TextBox 20" id="20"/>
          <p:cNvSpPr txBox="true"/>
          <p:nvPr/>
        </p:nvSpPr>
        <p:spPr>
          <a:xfrm rot="0">
            <a:off x="13394695" y="5360459"/>
            <a:ext cx="2197323" cy="812801"/>
          </a:xfrm>
          <a:prstGeom prst="rect">
            <a:avLst/>
          </a:prstGeom>
        </p:spPr>
        <p:txBody>
          <a:bodyPr anchor="t" rtlCol="false" tIns="0" lIns="0" bIns="0" rIns="0">
            <a:spAutoFit/>
          </a:bodyPr>
          <a:lstStyle/>
          <a:p>
            <a:pPr algn="l">
              <a:lnSpc>
                <a:spcPts val="5150"/>
              </a:lnSpc>
            </a:pPr>
            <a:r>
              <a:rPr lang="en-US" sz="5000" b="true">
                <a:solidFill>
                  <a:srgbClr val="60AA82"/>
                </a:solidFill>
                <a:latin typeface="Agrandir Bold"/>
                <a:ea typeface="Agrandir Bold"/>
                <a:cs typeface="Agrandir Bold"/>
                <a:sym typeface="Agrandir Bold"/>
              </a:rPr>
              <a:t>2025</a:t>
            </a:r>
          </a:p>
        </p:txBody>
      </p:sp>
      <p:grpSp>
        <p:nvGrpSpPr>
          <p:cNvPr name="Group 21" id="21"/>
          <p:cNvGrpSpPr/>
          <p:nvPr/>
        </p:nvGrpSpPr>
        <p:grpSpPr>
          <a:xfrm rot="0">
            <a:off x="13376393" y="4701682"/>
            <a:ext cx="502056" cy="50205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prstDash val="solid"/>
              <a:miter/>
            </a:ln>
          </p:spPr>
        </p:sp>
        <p:sp>
          <p:nvSpPr>
            <p:cNvPr name="TextBox 23" id="23"/>
            <p:cNvSpPr txBox="true"/>
            <p:nvPr/>
          </p:nvSpPr>
          <p:spPr>
            <a:xfrm>
              <a:off x="127000" y="165100"/>
              <a:ext cx="558800" cy="520700"/>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24" id="24"/>
          <p:cNvSpPr txBox="true"/>
          <p:nvPr/>
        </p:nvSpPr>
        <p:spPr>
          <a:xfrm rot="0">
            <a:off x="13394695" y="6325659"/>
            <a:ext cx="3257484" cy="1464945"/>
          </a:xfrm>
          <a:prstGeom prst="rect">
            <a:avLst/>
          </a:prstGeom>
        </p:spPr>
        <p:txBody>
          <a:bodyPr anchor="t" rtlCol="false" tIns="0" lIns="0" bIns="0" rIns="0">
            <a:spAutoFit/>
          </a:bodyPr>
          <a:lstStyle/>
          <a:p>
            <a:pPr algn="l">
              <a:lnSpc>
                <a:spcPts val="2340"/>
              </a:lnSpc>
            </a:pPr>
            <a:r>
              <a:rPr lang="en-US" sz="1500" b="true">
                <a:solidFill>
                  <a:srgbClr val="000000"/>
                </a:solidFill>
                <a:latin typeface="Montserrat Medium"/>
                <a:ea typeface="Montserrat Medium"/>
                <a:cs typeface="Montserrat Medium"/>
                <a:sym typeface="Montserrat Medium"/>
              </a:rPr>
              <a:t>Lorem ipsum dolor sit amet, consectetur adipiscing elit, sed do eiusmod tempor incididunt ut labore et dolore magna aliqua. Ut enim ad minim veniam.</a:t>
            </a:r>
          </a:p>
        </p:txBody>
      </p:sp>
      <p:sp>
        <p:nvSpPr>
          <p:cNvPr name="Freeform 25" id="25"/>
          <p:cNvSpPr/>
          <p:nvPr/>
        </p:nvSpPr>
        <p:spPr>
          <a:xfrm flipH="false" flipV="false" rot="0">
            <a:off x="2313073" y="-1659845"/>
            <a:ext cx="2975403" cy="3123761"/>
          </a:xfrm>
          <a:custGeom>
            <a:avLst/>
            <a:gdLst/>
            <a:ahLst/>
            <a:cxnLst/>
            <a:rect r="r" b="b" t="t" l="l"/>
            <a:pathLst>
              <a:path h="3123761" w="2975403">
                <a:moveTo>
                  <a:pt x="0" y="0"/>
                </a:moveTo>
                <a:lnTo>
                  <a:pt x="2975403" y="0"/>
                </a:lnTo>
                <a:lnTo>
                  <a:pt x="2975403" y="3123761"/>
                </a:lnTo>
                <a:lnTo>
                  <a:pt x="0" y="31237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791584" y="7790604"/>
            <a:ext cx="3427404" cy="3031072"/>
          </a:xfrm>
          <a:custGeom>
            <a:avLst/>
            <a:gdLst/>
            <a:ahLst/>
            <a:cxnLst/>
            <a:rect r="r" b="b" t="t" l="l"/>
            <a:pathLst>
              <a:path h="3031072" w="3427404">
                <a:moveTo>
                  <a:pt x="0" y="0"/>
                </a:moveTo>
                <a:lnTo>
                  <a:pt x="3427404" y="0"/>
                </a:lnTo>
                <a:lnTo>
                  <a:pt x="3427404" y="3031072"/>
                </a:lnTo>
                <a:lnTo>
                  <a:pt x="0" y="30310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16858779" y="7790604"/>
            <a:ext cx="2163234" cy="3572134"/>
          </a:xfrm>
          <a:custGeom>
            <a:avLst/>
            <a:gdLst/>
            <a:ahLst/>
            <a:cxnLst/>
            <a:rect r="r" b="b" t="t" l="l"/>
            <a:pathLst>
              <a:path h="3572134" w="2163234">
                <a:moveTo>
                  <a:pt x="0" y="0"/>
                </a:moveTo>
                <a:lnTo>
                  <a:pt x="2163234" y="0"/>
                </a:lnTo>
                <a:lnTo>
                  <a:pt x="2163234" y="3572135"/>
                </a:lnTo>
                <a:lnTo>
                  <a:pt x="0" y="35721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749865" y="-587294"/>
            <a:ext cx="2636713" cy="3573727"/>
          </a:xfrm>
          <a:custGeom>
            <a:avLst/>
            <a:gdLst/>
            <a:ahLst/>
            <a:cxnLst/>
            <a:rect r="r" b="b" t="t" l="l"/>
            <a:pathLst>
              <a:path h="3573727" w="2636713">
                <a:moveTo>
                  <a:pt x="0" y="0"/>
                </a:moveTo>
                <a:lnTo>
                  <a:pt x="2636713" y="0"/>
                </a:lnTo>
                <a:lnTo>
                  <a:pt x="2636713" y="3573727"/>
                </a:lnTo>
                <a:lnTo>
                  <a:pt x="0" y="35737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0">
            <a:off x="16425218" y="606167"/>
            <a:ext cx="3030355" cy="2380266"/>
          </a:xfrm>
          <a:custGeom>
            <a:avLst/>
            <a:gdLst/>
            <a:ahLst/>
            <a:cxnLst/>
            <a:rect r="r" b="b" t="t" l="l"/>
            <a:pathLst>
              <a:path h="2380266" w="3030355">
                <a:moveTo>
                  <a:pt x="0" y="0"/>
                </a:moveTo>
                <a:lnTo>
                  <a:pt x="3030355" y="0"/>
                </a:lnTo>
                <a:lnTo>
                  <a:pt x="3030355" y="2380266"/>
                </a:lnTo>
                <a:lnTo>
                  <a:pt x="0" y="23802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id="30" name="TextBox 29"/>
          <p:cNvSpPr txBox="1"/>
          <p:nvPr/>
        </p:nvSpPr>
        <p:spPr>
          <a:xfrm>
            <a:off x="914400" y="1371600"/>
            <a:ext cx="7315200" cy="4114800"/>
          </a:xfrm>
          <a:prstGeom prst="rect">
            <a:avLst/>
          </a:prstGeom>
          <a:noFill/>
        </p:spPr>
        <p:txBody>
          <a:bodyPr wrap="none">
            <a:spAutoFit/>
          </a:bodyPr>
          <a:lstStyle/>
          <a:p>
            <a:pPr>
              <a:defRPr sz="1800"/>
            </a:pPr>
            <a:r>
              <a:t>The Radcliffe Line divided Punjab and West Pakistan.</a:t>
            </a:r>
          </a:p>
          <a:p>
            <a:pPr>
              <a:defRPr sz="1800"/>
            </a:pPr>
            <a:r>
              <a:t>Massive displacement and communal violence ensued.</a:t>
            </a:r>
          </a:p>
          <a:p>
            <a:pPr lvl="1">
              <a:defRPr sz="1200" i="1">
                <a:solidFill>
                  <a:srgbClr val="787878"/>
                </a:solidFill>
              </a:defRPr>
            </a:pPr>
            <a:r>
              <a:t>[Image placeholder] Map of Partition showing the dividing line</a:t>
            </a:r>
          </a:p>
        </p:txBody>
      </p:sp>
      <p:pic>
        <p:nvPicPr>
          <p:cNvPr id="31" name="Picture 30" descr="_ppt_tmp_image.png"/>
          <p:cNvPicPr>
            <a:picLocks noChangeAspect="1"/>
          </p:cNvPicPr>
          <p:nvPr/>
        </p:nvPicPr>
        <p:blipFill>
          <a:blip r:embed="rId13"/>
          <a:stretch>
            <a:fillRect/>
          </a:stretch>
        </p:blipFill>
        <p:spPr>
          <a:xfrm>
            <a:off x="5486400" y="1828800"/>
            <a:ext cx="2743200" cy="210820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620338" y="-908500"/>
            <a:ext cx="8064289" cy="12103999"/>
          </a:xfrm>
          <a:custGeom>
            <a:avLst/>
            <a:gdLst/>
            <a:ahLst/>
            <a:cxnLst/>
            <a:rect r="r" b="b" t="t" l="l"/>
            <a:pathLst>
              <a:path h="12103999" w="8064289">
                <a:moveTo>
                  <a:pt x="0" y="0"/>
                </a:moveTo>
                <a:lnTo>
                  <a:pt x="8064289" y="0"/>
                </a:lnTo>
                <a:lnTo>
                  <a:pt x="8064289" y="12104000"/>
                </a:lnTo>
                <a:lnTo>
                  <a:pt x="0" y="12104000"/>
                </a:lnTo>
                <a:lnTo>
                  <a:pt x="0" y="0"/>
                </a:lnTo>
                <a:close/>
              </a:path>
            </a:pathLst>
          </a:custGeom>
          <a:blipFill>
            <a:blip r:embed="rId3"/>
            <a:stretch>
              <a:fillRect l="-62535" t="0" r="-62535" b="0"/>
            </a:stretch>
          </a:blipFill>
        </p:spPr>
      </p:sp>
      <p:sp>
        <p:nvSpPr>
          <p:cNvPr name="TextBox 4" id="4"/>
          <p:cNvSpPr txBox="true"/>
          <p:nvPr/>
        </p:nvSpPr>
        <p:spPr>
          <a:xfrm rot="0">
            <a:off x="1409700" y="2205477"/>
            <a:ext cx="7734300" cy="2273808"/>
          </a:xfrm>
          <a:prstGeom prst="rect">
            <a:avLst/>
          </a:prstGeom>
        </p:spPr>
        <p:txBody>
          <a:bodyPr anchor="t" rtlCol="false" tIns="0" lIns="0" bIns="0" rIns="0">
            <a:spAutoFit/>
          </a:bodyPr>
          <a:lstStyle/>
          <a:p>
            <a:pPr algn="l">
              <a:lnSpc>
                <a:spcPts val="8136"/>
              </a:lnSpc>
            </a:pPr>
            <a:r>
              <a:rPr lang="en-US" sz="7200" spc="-252" b="true">
                <a:solidFill>
                  <a:srgbClr val="FFFFFF"/>
                </a:solidFill>
                <a:latin typeface="Agrandir Medium"/>
                <a:ea typeface="Agrandir Medium"/>
                <a:cs typeface="Agrandir Medium"/>
                <a:sym typeface="Agrandir Medium"/>
              </a:rPr>
              <a:t>Financial </a:t>
            </a:r>
          </a:p>
          <a:p>
            <a:pPr algn="l" marL="0" indent="0" lvl="0">
              <a:lnSpc>
                <a:spcPts val="8136"/>
              </a:lnSpc>
            </a:pPr>
            <a:r>
              <a:rPr lang="en-US" b="true" sz="7200" spc="-252">
                <a:solidFill>
                  <a:srgbClr val="FFFFFF"/>
                </a:solidFill>
                <a:latin typeface="Agrandir Medium"/>
                <a:ea typeface="Agrandir Medium"/>
                <a:cs typeface="Agrandir Medium"/>
                <a:sym typeface="Agrandir Medium"/>
              </a:rPr>
              <a:t>analysis tools</a:t>
            </a:r>
          </a:p>
        </p:txBody>
      </p:sp>
      <p:sp>
        <p:nvSpPr>
          <p:cNvPr name="TextBox 5" id="5"/>
          <p:cNvSpPr txBox="true"/>
          <p:nvPr/>
        </p:nvSpPr>
        <p:spPr>
          <a:xfrm rot="0">
            <a:off x="1409700" y="4698243"/>
            <a:ext cx="7512993" cy="3230880"/>
          </a:xfrm>
          <a:prstGeom prst="rect">
            <a:avLst/>
          </a:prstGeom>
        </p:spPr>
        <p:txBody>
          <a:bodyPr anchor="t" rtlCol="false" tIns="0" lIns="0" bIns="0" rIns="0">
            <a:spAutoFit/>
          </a:bodyPr>
          <a:lstStyle/>
          <a:p>
            <a:pPr algn="l" marL="0" indent="0" lvl="0">
              <a:lnSpc>
                <a:spcPts val="2564"/>
              </a:lnSpc>
              <a:spcBef>
                <a:spcPct val="0"/>
              </a:spcBef>
            </a:pPr>
            <a:r>
              <a:rPr lang="en-US" sz="1899" spc="113" u="none">
                <a:solidFill>
                  <a:srgbClr val="FFFFFF"/>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a:p>
            <a:pPr algn="l" marL="0" indent="0" lvl="0">
              <a:lnSpc>
                <a:spcPts val="2564"/>
              </a:lnSpc>
              <a:spcBef>
                <a:spcPct val="0"/>
              </a:spcBef>
            </a:pPr>
          </a:p>
          <a:p>
            <a:pPr algn="l" marL="0" indent="0" lvl="0">
              <a:lnSpc>
                <a:spcPts val="2564"/>
              </a:lnSpc>
              <a:spcBef>
                <a:spcPct val="0"/>
              </a:spcBef>
            </a:pPr>
            <a:r>
              <a:rPr lang="en-US" sz="1899" spc="113" u="none">
                <a:solidFill>
                  <a:srgbClr val="FFFFFF"/>
                </a:solidFill>
                <a:latin typeface="Montserrat"/>
                <a:ea typeface="Montserrat"/>
                <a:cs typeface="Montserrat"/>
                <a:sym typeface="Montserrat"/>
              </a:rPr>
              <a:t>Duis aute irure dolor in reprehenderit in voluptate velit esse cillum dolore eu fugiat nulla pariatur. Excepteur sint occaecat cupidatat non proident, sunt in culpa qui officia deserunt mollit anim id est laborum.</a:t>
            </a:r>
          </a:p>
        </p:txBody>
      </p:sp>
      <p:sp>
        <p:nvSpPr>
          <p:cNvPr id="6" name="TextBox 5"/>
          <p:cNvSpPr txBox="1"/>
          <p:nvPr/>
        </p:nvSpPr>
        <p:spPr>
          <a:xfrm>
            <a:off x="914400" y="1371600"/>
            <a:ext cx="7315200" cy="4114800"/>
          </a:xfrm>
          <a:prstGeom prst="rect">
            <a:avLst/>
          </a:prstGeom>
          <a:noFill/>
        </p:spPr>
        <p:txBody>
          <a:bodyPr wrap="none">
            <a:spAutoFit/>
          </a:bodyPr>
          <a:lstStyle/>
          <a:p>
            <a:pPr>
              <a:defRPr sz="1800"/>
            </a:pPr>
            <a:r>
              <a:t>Muhammad Ali Jinnah led the Muslim League.</a:t>
            </a:r>
          </a:p>
          <a:p>
            <a:pPr>
              <a:defRPr sz="1800"/>
            </a:pPr>
            <a:r>
              <a:t>The Muslim League advocated for a separate Muslim state.</a:t>
            </a:r>
          </a:p>
          <a:p>
            <a:pPr lvl="1">
              <a:defRPr sz="1200" i="1">
                <a:solidFill>
                  <a:srgbClr val="787878"/>
                </a:solidFill>
              </a:defRPr>
            </a:pPr>
            <a:r>
              <a:t>[Image placeholder] The Muslim League and the Muslim Government</a:t>
            </a:r>
          </a:p>
        </p:txBody>
      </p:sp>
      <p:pic>
        <p:nvPicPr>
          <p:cNvPr id="7" name="Picture 6" descr="_ppt_tmp_image.png"/>
          <p:cNvPicPr>
            <a:picLocks noChangeAspect="1"/>
          </p:cNvPicPr>
          <p:nvPr/>
        </p:nvPicPr>
        <p:blipFill>
          <a:blip r:embed="rId4"/>
          <a:stretch>
            <a:fillRect/>
          </a:stretch>
        </p:blipFill>
        <p:spPr>
          <a:xfrm>
            <a:off x="5486400" y="1828800"/>
            <a:ext cx="2743200" cy="1828800"/>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340248" y="1013586"/>
            <a:ext cx="9607505" cy="4217670"/>
          </a:xfrm>
          <a:prstGeom prst="rect">
            <a:avLst/>
          </a:prstGeom>
        </p:spPr>
        <p:txBody>
          <a:bodyPr anchor="t" rtlCol="false" tIns="0" lIns="0" bIns="0" rIns="0">
            <a:spAutoFit/>
          </a:bodyPr>
          <a:lstStyle/>
          <a:p>
            <a:pPr algn="ctr">
              <a:lnSpc>
                <a:spcPts val="28290"/>
              </a:lnSpc>
            </a:pPr>
            <a:r>
              <a:rPr lang="en-US" b="true" sz="23000">
                <a:solidFill>
                  <a:srgbClr val="FFFFFF"/>
                </a:solidFill>
                <a:latin typeface="Agrandir Bold"/>
                <a:ea typeface="Agrandir Bold"/>
                <a:cs typeface="Agrandir Bold"/>
                <a:sym typeface="Agrandir Bold"/>
              </a:rPr>
              <a:t>95%</a:t>
            </a:r>
          </a:p>
        </p:txBody>
      </p:sp>
      <p:sp>
        <p:nvSpPr>
          <p:cNvPr name="TextBox 4" id="4"/>
          <p:cNvSpPr txBox="true"/>
          <p:nvPr/>
        </p:nvSpPr>
        <p:spPr>
          <a:xfrm rot="0">
            <a:off x="3557541" y="5847589"/>
            <a:ext cx="11172917" cy="2711450"/>
          </a:xfrm>
          <a:prstGeom prst="rect">
            <a:avLst/>
          </a:prstGeom>
        </p:spPr>
        <p:txBody>
          <a:bodyPr anchor="t" rtlCol="false" tIns="0" lIns="0" bIns="0" rIns="0">
            <a:spAutoFit/>
          </a:bodyPr>
          <a:lstStyle/>
          <a:p>
            <a:pPr algn="ctr">
              <a:lnSpc>
                <a:spcPts val="3100"/>
              </a:lnSpc>
            </a:pPr>
            <a:r>
              <a:rPr lang="en-US" b="true" sz="2000">
                <a:solidFill>
                  <a:srgbClr val="FFFFFF"/>
                </a:solidFill>
                <a:latin typeface="Montserrat Medium"/>
                <a:ea typeface="Montserrat Medium"/>
                <a:cs typeface="Montserrat Medium"/>
                <a:sym typeface="Montserrat Medium"/>
              </a:rPr>
              <a:t>Lorem ipsum dolor sit amet, consectetur adipiscing elit, sed do eiusmod tempor incididunt ut labore et dolore magna aliqua.</a:t>
            </a:r>
          </a:p>
          <a:p>
            <a:pPr algn="ctr">
              <a:lnSpc>
                <a:spcPts val="3100"/>
              </a:lnSpc>
            </a:pPr>
          </a:p>
          <a:p>
            <a:pPr algn="ctr">
              <a:lnSpc>
                <a:spcPts val="3100"/>
              </a:lnSpc>
            </a:pPr>
            <a:r>
              <a:rPr lang="en-US" b="true" sz="2000">
                <a:solidFill>
                  <a:srgbClr val="FFFFFF"/>
                </a:solidFill>
                <a:latin typeface="Montserrat Medium"/>
                <a:ea typeface="Montserrat Medium"/>
                <a:cs typeface="Montserrat Medium"/>
                <a:sym typeface="Montserrat Medium"/>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name="TextBox 5" id="5"/>
          <p:cNvSpPr txBox="true"/>
          <p:nvPr/>
        </p:nvSpPr>
        <p:spPr>
          <a:xfrm rot="0">
            <a:off x="5018704" y="4707381"/>
            <a:ext cx="8250591" cy="876300"/>
          </a:xfrm>
          <a:prstGeom prst="rect">
            <a:avLst/>
          </a:prstGeom>
        </p:spPr>
        <p:txBody>
          <a:bodyPr anchor="t" rtlCol="false" tIns="0" lIns="0" bIns="0" rIns="0">
            <a:spAutoFit/>
          </a:bodyPr>
          <a:lstStyle/>
          <a:p>
            <a:pPr algn="ctr" marL="0" indent="0" lvl="0">
              <a:lnSpc>
                <a:spcPts val="5700"/>
              </a:lnSpc>
              <a:spcBef>
                <a:spcPct val="0"/>
              </a:spcBef>
            </a:pPr>
            <a:r>
              <a:rPr lang="en-US" b="true" sz="5000">
                <a:solidFill>
                  <a:srgbClr val="FFFFFF"/>
                </a:solidFill>
                <a:latin typeface="Agrandir Bold"/>
                <a:ea typeface="Agrandir Bold"/>
                <a:cs typeface="Agrandir Bold"/>
                <a:sym typeface="Agrandir Bold"/>
              </a:rPr>
              <a:t>Success cases</a:t>
            </a:r>
          </a:p>
        </p:txBody>
      </p:sp>
      <p:sp>
        <p:nvSpPr>
          <p:cNvPr id="6" name="TextBox 5"/>
          <p:cNvSpPr txBox="1"/>
          <p:nvPr/>
        </p:nvSpPr>
        <p:spPr>
          <a:xfrm>
            <a:off x="914400" y="1371600"/>
            <a:ext cx="7315200" cy="4114800"/>
          </a:xfrm>
          <a:prstGeom prst="rect">
            <a:avLst/>
          </a:prstGeom>
          <a:noFill/>
        </p:spPr>
        <p:txBody>
          <a:bodyPr wrap="none">
            <a:spAutoFit/>
          </a:bodyPr>
          <a:lstStyle/>
          <a:p>
            <a:pPr>
              <a:defRPr sz="1800"/>
            </a:pPr>
            <a:r>
              <a:t>Hindu leaders formed the National Government.</a:t>
            </a:r>
          </a:p>
          <a:p>
            <a:pPr>
              <a:defRPr sz="1800"/>
            </a:pPr>
            <a:r>
              <a:t>The Hindu League sought to maintain Hindu dominance.</a:t>
            </a:r>
          </a:p>
          <a:p>
            <a:pPr lvl="1">
              <a:defRPr sz="1200" i="1">
                <a:solidFill>
                  <a:srgbClr val="787878"/>
                </a:solidFill>
              </a:defRPr>
            </a:pPr>
            <a:r>
              <a:t>[Image placeholder] The Hindu League and the National Government</a:t>
            </a:r>
          </a:p>
        </p:txBody>
      </p:sp>
      <p:pic>
        <p:nvPicPr>
          <p:cNvPr id="7" name="Picture 6" descr="_ppt_tmp_image.png"/>
          <p:cNvPicPr>
            <a:picLocks noChangeAspect="1"/>
          </p:cNvPicPr>
          <p:nvPr/>
        </p:nvPicPr>
        <p:blipFill>
          <a:blip r:embed="rId3"/>
          <a:stretch>
            <a:fillRect/>
          </a:stretch>
        </p:blipFill>
        <p:spPr>
          <a:xfrm>
            <a:off x="5486400" y="1828800"/>
            <a:ext cx="2743200" cy="1231900"/>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9551" y="-812902"/>
            <a:ext cx="11605544" cy="11912803"/>
            <a:chOff x="0" y="0"/>
            <a:chExt cx="3056604" cy="3137528"/>
          </a:xfrm>
        </p:grpSpPr>
        <p:sp>
          <p:nvSpPr>
            <p:cNvPr name="Freeform 4" id="4"/>
            <p:cNvSpPr/>
            <p:nvPr/>
          </p:nvSpPr>
          <p:spPr>
            <a:xfrm flipH="false" flipV="false" rot="0">
              <a:off x="0" y="0"/>
              <a:ext cx="3056604" cy="3137528"/>
            </a:xfrm>
            <a:custGeom>
              <a:avLst/>
              <a:gdLst/>
              <a:ahLst/>
              <a:cxnLst/>
              <a:rect r="r" b="b" t="t" l="l"/>
              <a:pathLst>
                <a:path h="3137528" w="3056604">
                  <a:moveTo>
                    <a:pt x="0" y="0"/>
                  </a:moveTo>
                  <a:lnTo>
                    <a:pt x="3056604" y="0"/>
                  </a:lnTo>
                  <a:lnTo>
                    <a:pt x="3056604" y="3137528"/>
                  </a:lnTo>
                  <a:lnTo>
                    <a:pt x="0" y="3137528"/>
                  </a:lnTo>
                  <a:close/>
                </a:path>
              </a:pathLst>
            </a:custGeom>
            <a:solidFill>
              <a:srgbClr val="FFFFFF"/>
            </a:solidFill>
          </p:spPr>
        </p:sp>
        <p:sp>
          <p:nvSpPr>
            <p:cNvPr name="TextBox 5" id="5"/>
            <p:cNvSpPr txBox="true"/>
            <p:nvPr/>
          </p:nvSpPr>
          <p:spPr>
            <a:xfrm>
              <a:off x="0" y="38100"/>
              <a:ext cx="3056604" cy="3099428"/>
            </a:xfrm>
            <a:prstGeom prst="rect">
              <a:avLst/>
            </a:prstGeom>
          </p:spPr>
          <p:txBody>
            <a:bodyPr anchor="ctr" rtlCol="false" tIns="50800" lIns="50800" bIns="50800" rIns="50800"/>
            <a:lstStyle/>
            <a:p>
              <a:pPr algn="ctr">
                <a:lnSpc>
                  <a:spcPts val="2266"/>
                </a:lnSpc>
              </a:pPr>
            </a:p>
          </p:txBody>
        </p:sp>
      </p:grpSp>
      <p:sp>
        <p:nvSpPr>
          <p:cNvPr name="TextBox 6" id="6"/>
          <p:cNvSpPr txBox="true"/>
          <p:nvPr/>
        </p:nvSpPr>
        <p:spPr>
          <a:xfrm rot="0">
            <a:off x="1409700" y="1682573"/>
            <a:ext cx="7512993" cy="3302508"/>
          </a:xfrm>
          <a:prstGeom prst="rect">
            <a:avLst/>
          </a:prstGeom>
        </p:spPr>
        <p:txBody>
          <a:bodyPr anchor="t" rtlCol="false" tIns="0" lIns="0" bIns="0" rIns="0">
            <a:spAutoFit/>
          </a:bodyPr>
          <a:lstStyle/>
          <a:p>
            <a:pPr algn="l" marL="0" indent="0" lvl="0">
              <a:lnSpc>
                <a:spcPts val="8136"/>
              </a:lnSpc>
            </a:pPr>
            <a:r>
              <a:rPr lang="en-US" b="true" sz="7200" spc="-252">
                <a:solidFill>
                  <a:srgbClr val="000000"/>
                </a:solidFill>
                <a:latin typeface="Agrandir Medium"/>
                <a:ea typeface="Agrandir Medium"/>
                <a:cs typeface="Agrandir Medium"/>
                <a:sym typeface="Agrandir Medium"/>
              </a:rPr>
              <a:t>The role of accounting in finance</a:t>
            </a:r>
          </a:p>
        </p:txBody>
      </p:sp>
      <p:sp>
        <p:nvSpPr>
          <p:cNvPr name="TextBox 7" id="7"/>
          <p:cNvSpPr txBox="true"/>
          <p:nvPr/>
        </p:nvSpPr>
        <p:spPr>
          <a:xfrm rot="0">
            <a:off x="1409700" y="5221146"/>
            <a:ext cx="7512993" cy="3230880"/>
          </a:xfrm>
          <a:prstGeom prst="rect">
            <a:avLst/>
          </a:prstGeom>
        </p:spPr>
        <p:txBody>
          <a:bodyPr anchor="t" rtlCol="false" tIns="0" lIns="0" bIns="0" rIns="0">
            <a:spAutoFit/>
          </a:bodyPr>
          <a:lstStyle/>
          <a:p>
            <a:pPr algn="l" marL="0" indent="0" lvl="0">
              <a:lnSpc>
                <a:spcPts val="2564"/>
              </a:lnSpc>
              <a:spcBef>
                <a:spcPct val="0"/>
              </a:spcBef>
            </a:pPr>
            <a:r>
              <a:rPr lang="en-US" sz="1899" spc="113" u="none">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a:p>
            <a:pPr algn="l" marL="0" indent="0" lvl="0">
              <a:lnSpc>
                <a:spcPts val="2564"/>
              </a:lnSpc>
              <a:spcBef>
                <a:spcPct val="0"/>
              </a:spcBef>
            </a:pPr>
          </a:p>
          <a:p>
            <a:pPr algn="l" marL="0" indent="0" lvl="0">
              <a:lnSpc>
                <a:spcPts val="2564"/>
              </a:lnSpc>
              <a:spcBef>
                <a:spcPct val="0"/>
              </a:spcBef>
            </a:pPr>
            <a:r>
              <a:rPr lang="en-US" sz="1899" spc="113" u="none">
                <a:solidFill>
                  <a:srgbClr val="000000"/>
                </a:solidFill>
                <a:latin typeface="Montserrat"/>
                <a:ea typeface="Montserrat"/>
                <a:cs typeface="Montserrat"/>
                <a:sym typeface="Montserrat"/>
              </a:rPr>
              <a:t>Duis aute irure dolor in reprehenderit in voluptate velit esse cillum dolore eu fugiat nulla pariatur. Excepteur sint occaecat cupidatat non proident, sunt in culpa qui officia deserunt mollit anim id est laborum.</a:t>
            </a:r>
          </a:p>
        </p:txBody>
      </p:sp>
      <p:sp>
        <p:nvSpPr>
          <p:cNvPr name="Freeform 8" id="8"/>
          <p:cNvSpPr/>
          <p:nvPr/>
        </p:nvSpPr>
        <p:spPr>
          <a:xfrm flipH="false" flipV="false" rot="0">
            <a:off x="11889922" y="2730408"/>
            <a:ext cx="5037372" cy="4826183"/>
          </a:xfrm>
          <a:custGeom>
            <a:avLst/>
            <a:gdLst/>
            <a:ahLst/>
            <a:cxnLst/>
            <a:rect r="r" b="b" t="t" l="l"/>
            <a:pathLst>
              <a:path h="4826183" w="5037372">
                <a:moveTo>
                  <a:pt x="0" y="0"/>
                </a:moveTo>
                <a:lnTo>
                  <a:pt x="5037372" y="0"/>
                </a:lnTo>
                <a:lnTo>
                  <a:pt x="5037372" y="4826184"/>
                </a:lnTo>
                <a:lnTo>
                  <a:pt x="0" y="482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id="9" name="TextBox 8"/>
          <p:cNvSpPr txBox="1"/>
          <p:nvPr/>
        </p:nvSpPr>
        <p:spPr>
          <a:xfrm>
            <a:off x="914400" y="1371600"/>
            <a:ext cx="7315200" cy="4114800"/>
          </a:xfrm>
          <a:prstGeom prst="rect">
            <a:avLst/>
          </a:prstGeom>
          <a:noFill/>
        </p:spPr>
        <p:txBody>
          <a:bodyPr wrap="none">
            <a:spAutoFit/>
          </a:bodyPr>
          <a:lstStyle/>
          <a:p>
            <a:pPr>
              <a:defRPr sz="1800"/>
            </a:pPr>
            <a:r>
              <a:t>Pakistan was proclaimed on August 14, 1947.</a:t>
            </a:r>
          </a:p>
          <a:p>
            <a:pPr>
              <a:defRPr sz="1800"/>
            </a:pPr>
            <a:r>
              <a:t>Pakistan's independence was achieved amidst immense suffering.</a:t>
            </a:r>
          </a:p>
          <a:p>
            <a:pPr lvl="1">
              <a:defRPr sz="1200" i="1">
                <a:solidFill>
                  <a:srgbClr val="787878"/>
                </a:solidFill>
              </a:defRPr>
            </a:pPr>
            <a:r>
              <a:t>[Image placeholder] Image of Pakistan flag</a:t>
            </a:r>
          </a:p>
        </p:txBody>
      </p:sp>
      <p:pic>
        <p:nvPicPr>
          <p:cNvPr id="10" name="Picture 9" descr="_ppt_tmp_image.png"/>
          <p:cNvPicPr>
            <a:picLocks noChangeAspect="1"/>
          </p:cNvPicPr>
          <p:nvPr/>
        </p:nvPicPr>
        <p:blipFill>
          <a:blip r:embed="rId5"/>
          <a:stretch>
            <a:fillRect/>
          </a:stretch>
        </p:blipFill>
        <p:spPr>
          <a:xfrm>
            <a:off x="5486400" y="1828800"/>
            <a:ext cx="2743200" cy="1828800"/>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357176" y="-908500"/>
            <a:ext cx="8064289" cy="12103999"/>
          </a:xfrm>
          <a:custGeom>
            <a:avLst/>
            <a:gdLst/>
            <a:ahLst/>
            <a:cxnLst/>
            <a:rect r="r" b="b" t="t" l="l"/>
            <a:pathLst>
              <a:path h="12103999" w="8064289">
                <a:moveTo>
                  <a:pt x="0" y="0"/>
                </a:moveTo>
                <a:lnTo>
                  <a:pt x="8064290" y="0"/>
                </a:lnTo>
                <a:lnTo>
                  <a:pt x="8064290" y="12104000"/>
                </a:lnTo>
                <a:lnTo>
                  <a:pt x="0" y="12104000"/>
                </a:lnTo>
                <a:lnTo>
                  <a:pt x="0" y="0"/>
                </a:lnTo>
                <a:close/>
              </a:path>
            </a:pathLst>
          </a:custGeom>
          <a:blipFill>
            <a:blip r:embed="rId3"/>
            <a:stretch>
              <a:fillRect l="-42890" t="0" r="-123942" b="0"/>
            </a:stretch>
          </a:blipFill>
        </p:spPr>
      </p:sp>
      <p:sp>
        <p:nvSpPr>
          <p:cNvPr name="TextBox 4" id="4"/>
          <p:cNvSpPr txBox="true"/>
          <p:nvPr/>
        </p:nvSpPr>
        <p:spPr>
          <a:xfrm rot="0">
            <a:off x="9144000" y="1730622"/>
            <a:ext cx="7830114" cy="3302508"/>
          </a:xfrm>
          <a:prstGeom prst="rect">
            <a:avLst/>
          </a:prstGeom>
        </p:spPr>
        <p:txBody>
          <a:bodyPr anchor="t" rtlCol="false" tIns="0" lIns="0" bIns="0" rIns="0">
            <a:spAutoFit/>
          </a:bodyPr>
          <a:lstStyle/>
          <a:p>
            <a:pPr algn="l">
              <a:lnSpc>
                <a:spcPts val="8136"/>
              </a:lnSpc>
            </a:pPr>
            <a:r>
              <a:rPr lang="en-US" sz="7200" spc="-252" b="true">
                <a:solidFill>
                  <a:srgbClr val="000000"/>
                </a:solidFill>
                <a:latin typeface="Agrandir Medium"/>
                <a:ea typeface="Agrandir Medium"/>
                <a:cs typeface="Agrandir Medium"/>
                <a:sym typeface="Agrandir Medium"/>
              </a:rPr>
              <a:t>Short and</a:t>
            </a:r>
          </a:p>
          <a:p>
            <a:pPr algn="l" marL="0" indent="0" lvl="0">
              <a:lnSpc>
                <a:spcPts val="8136"/>
              </a:lnSpc>
            </a:pPr>
            <a:r>
              <a:rPr lang="en-US" b="true" sz="7200" spc="-252">
                <a:solidFill>
                  <a:srgbClr val="000000"/>
                </a:solidFill>
                <a:latin typeface="Agrandir Medium"/>
                <a:ea typeface="Agrandir Medium"/>
                <a:cs typeface="Agrandir Medium"/>
                <a:sym typeface="Agrandir Medium"/>
              </a:rPr>
              <a:t>long-term financial planning</a:t>
            </a:r>
          </a:p>
        </p:txBody>
      </p:sp>
      <p:sp>
        <p:nvSpPr>
          <p:cNvPr name="TextBox 5" id="5"/>
          <p:cNvSpPr txBox="true"/>
          <p:nvPr/>
        </p:nvSpPr>
        <p:spPr>
          <a:xfrm rot="0">
            <a:off x="9144000" y="5173097"/>
            <a:ext cx="7512993" cy="3230880"/>
          </a:xfrm>
          <a:prstGeom prst="rect">
            <a:avLst/>
          </a:prstGeom>
        </p:spPr>
        <p:txBody>
          <a:bodyPr anchor="t" rtlCol="false" tIns="0" lIns="0" bIns="0" rIns="0">
            <a:spAutoFit/>
          </a:bodyPr>
          <a:lstStyle/>
          <a:p>
            <a:pPr algn="l" marL="0" indent="0" lvl="0">
              <a:lnSpc>
                <a:spcPts val="2564"/>
              </a:lnSpc>
              <a:spcBef>
                <a:spcPct val="0"/>
              </a:spcBef>
            </a:pPr>
            <a:r>
              <a:rPr lang="en-US" sz="1899" spc="113" u="none">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a:p>
            <a:pPr algn="l" marL="0" indent="0" lvl="0">
              <a:lnSpc>
                <a:spcPts val="2564"/>
              </a:lnSpc>
              <a:spcBef>
                <a:spcPct val="0"/>
              </a:spcBef>
            </a:pPr>
          </a:p>
          <a:p>
            <a:pPr algn="l" marL="0" indent="0" lvl="0">
              <a:lnSpc>
                <a:spcPts val="2564"/>
              </a:lnSpc>
              <a:spcBef>
                <a:spcPct val="0"/>
              </a:spcBef>
            </a:pPr>
            <a:r>
              <a:rPr lang="en-US" sz="1899" spc="113" u="none">
                <a:solidFill>
                  <a:srgbClr val="000000"/>
                </a:solidFill>
                <a:latin typeface="Montserrat"/>
                <a:ea typeface="Montserrat"/>
                <a:cs typeface="Montserrat"/>
                <a:sym typeface="Montserrat"/>
              </a:rPr>
              <a:t>Duis aute irure dolor in reprehenderit in voluptate velit esse cillum dolore eu fugiat nulla pariatur. Excepteur sint occaecat cupidatat non proident, sunt in culpa qui officia deserunt mollit anim id est laborum.</a:t>
            </a:r>
          </a:p>
        </p:txBody>
      </p:sp>
      <p:sp>
        <p:nvSpPr>
          <p:cNvPr id="6" name="TextBox 5"/>
          <p:cNvSpPr txBox="1"/>
          <p:nvPr/>
        </p:nvSpPr>
        <p:spPr>
          <a:xfrm>
            <a:off x="914400" y="1371600"/>
            <a:ext cx="7315200" cy="4114800"/>
          </a:xfrm>
          <a:prstGeom prst="rect">
            <a:avLst/>
          </a:prstGeom>
          <a:noFill/>
        </p:spPr>
        <p:txBody>
          <a:bodyPr wrap="none">
            <a:spAutoFit/>
          </a:bodyPr>
          <a:lstStyle/>
          <a:p>
            <a:pPr>
              <a:defRPr sz="1800"/>
            </a:pPr>
            <a:r>
              <a:t>Millions of refugees were displaced across the border.</a:t>
            </a:r>
          </a:p>
          <a:p>
            <a:pPr>
              <a:defRPr sz="1800"/>
            </a:pPr>
            <a:r>
              <a:t>Pakistan faced significant economic and social challenges.</a:t>
            </a:r>
          </a:p>
          <a:p>
            <a:pPr lvl="1">
              <a:defRPr sz="1200" i="1">
                <a:solidFill>
                  <a:srgbClr val="787878"/>
                </a:solidFill>
              </a:defRPr>
            </a:pPr>
            <a:r>
              <a:t>[Image placeholder] Photo of refugee camps</a:t>
            </a:r>
          </a:p>
        </p:txBody>
      </p:sp>
      <p:pic>
        <p:nvPicPr>
          <p:cNvPr id="7" name="Picture 6" descr="_ppt_tmp_image.png"/>
          <p:cNvPicPr>
            <a:picLocks noChangeAspect="1"/>
          </p:cNvPicPr>
          <p:nvPr/>
        </p:nvPicPr>
        <p:blipFill>
          <a:blip r:embed="rId4"/>
          <a:stretch>
            <a:fillRect/>
          </a:stretch>
        </p:blipFill>
        <p:spPr>
          <a:xfrm>
            <a:off x="5486400" y="1828800"/>
            <a:ext cx="2743200" cy="200406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TextBox 3" id="3"/>
          <p:cNvSpPr txBox="true"/>
          <p:nvPr/>
        </p:nvSpPr>
        <p:spPr>
          <a:xfrm rot="0">
            <a:off x="1064419" y="1340665"/>
            <a:ext cx="16159162" cy="985269"/>
          </a:xfrm>
          <a:prstGeom prst="rect">
            <a:avLst/>
          </a:prstGeom>
        </p:spPr>
        <p:txBody>
          <a:bodyPr anchor="t" rtlCol="false" tIns="0" lIns="0" bIns="0" rIns="0">
            <a:spAutoFit/>
          </a:bodyPr>
          <a:lstStyle/>
          <a:p>
            <a:pPr algn="ctr">
              <a:lnSpc>
                <a:spcPts val="6372"/>
              </a:lnSpc>
            </a:pPr>
            <a:r>
              <a:rPr lang="en-US" b="true" sz="5900" spc="-312">
                <a:solidFill>
                  <a:srgbClr val="000000"/>
                </a:solidFill>
                <a:latin typeface="Agrandir Medium"/>
                <a:ea typeface="Agrandir Medium"/>
                <a:cs typeface="Agrandir Medium"/>
                <a:sym typeface="Agrandir Medium"/>
              </a:rPr>
              <a:t>Responsible saving and consumption strategies</a:t>
            </a:r>
          </a:p>
        </p:txBody>
      </p:sp>
      <p:grpSp>
        <p:nvGrpSpPr>
          <p:cNvPr name="Group 4" id="4"/>
          <p:cNvGrpSpPr/>
          <p:nvPr/>
        </p:nvGrpSpPr>
        <p:grpSpPr>
          <a:xfrm rot="0">
            <a:off x="1100138" y="2716984"/>
            <a:ext cx="7920266" cy="2991887"/>
            <a:chOff x="0" y="0"/>
            <a:chExt cx="2263664" cy="855101"/>
          </a:xfrm>
        </p:grpSpPr>
        <p:sp>
          <p:nvSpPr>
            <p:cNvPr name="Freeform 5" id="5"/>
            <p:cNvSpPr/>
            <p:nvPr/>
          </p:nvSpPr>
          <p:spPr>
            <a:xfrm flipH="false" flipV="false" rot="0">
              <a:off x="0" y="0"/>
              <a:ext cx="2263664" cy="855101"/>
            </a:xfrm>
            <a:custGeom>
              <a:avLst/>
              <a:gdLst/>
              <a:ahLst/>
              <a:cxnLst/>
              <a:rect r="r" b="b" t="t" l="l"/>
              <a:pathLst>
                <a:path h="855101" w="2263664">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AADBC0"/>
            </a:solidFill>
            <a:ln w="19050" cap="rnd">
              <a:solidFill>
                <a:srgbClr val="3A3937"/>
              </a:solidFill>
              <a:prstDash val="solid"/>
              <a:round/>
            </a:ln>
          </p:spPr>
        </p:sp>
        <p:sp>
          <p:nvSpPr>
            <p:cNvPr name="TextBox 6" id="6"/>
            <p:cNvSpPr txBox="true"/>
            <p:nvPr/>
          </p:nvSpPr>
          <p:spPr>
            <a:xfrm>
              <a:off x="0" y="9525"/>
              <a:ext cx="2263664" cy="845576"/>
            </a:xfrm>
            <a:prstGeom prst="rect">
              <a:avLst/>
            </a:prstGeom>
          </p:spPr>
          <p:txBody>
            <a:bodyPr anchor="ctr" rtlCol="false" tIns="50800" lIns="50800" bIns="50800" rIns="50800"/>
            <a:lstStyle/>
            <a:p>
              <a:pPr algn="ctr">
                <a:lnSpc>
                  <a:spcPts val="2879"/>
                </a:lnSpc>
              </a:pPr>
            </a:p>
          </p:txBody>
        </p:sp>
      </p:grpSp>
      <p:grpSp>
        <p:nvGrpSpPr>
          <p:cNvPr name="Group 7" id="7"/>
          <p:cNvGrpSpPr/>
          <p:nvPr/>
        </p:nvGrpSpPr>
        <p:grpSpPr>
          <a:xfrm rot="0">
            <a:off x="9267596" y="2716984"/>
            <a:ext cx="7920266" cy="2991887"/>
            <a:chOff x="0" y="0"/>
            <a:chExt cx="2263664" cy="855101"/>
          </a:xfrm>
        </p:grpSpPr>
        <p:sp>
          <p:nvSpPr>
            <p:cNvPr name="Freeform 8" id="8"/>
            <p:cNvSpPr/>
            <p:nvPr/>
          </p:nvSpPr>
          <p:spPr>
            <a:xfrm flipH="false" flipV="false" rot="0">
              <a:off x="0" y="0"/>
              <a:ext cx="2263664" cy="855101"/>
            </a:xfrm>
            <a:custGeom>
              <a:avLst/>
              <a:gdLst/>
              <a:ahLst/>
              <a:cxnLst/>
              <a:rect r="r" b="b" t="t" l="l"/>
              <a:pathLst>
                <a:path h="855101" w="2263664">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83C6A2"/>
            </a:solidFill>
            <a:ln w="19050" cap="rnd">
              <a:solidFill>
                <a:srgbClr val="3A3937"/>
              </a:solidFill>
              <a:prstDash val="solid"/>
              <a:round/>
            </a:ln>
          </p:spPr>
        </p:sp>
        <p:sp>
          <p:nvSpPr>
            <p:cNvPr name="TextBox 9" id="9"/>
            <p:cNvSpPr txBox="true"/>
            <p:nvPr/>
          </p:nvSpPr>
          <p:spPr>
            <a:xfrm>
              <a:off x="0" y="9525"/>
              <a:ext cx="2263664" cy="845576"/>
            </a:xfrm>
            <a:prstGeom prst="rect">
              <a:avLst/>
            </a:prstGeom>
          </p:spPr>
          <p:txBody>
            <a:bodyPr anchor="ctr" rtlCol="false" tIns="50800" lIns="50800" bIns="50800" rIns="50800"/>
            <a:lstStyle/>
            <a:p>
              <a:pPr algn="ctr">
                <a:lnSpc>
                  <a:spcPts val="2879"/>
                </a:lnSpc>
              </a:pPr>
            </a:p>
          </p:txBody>
        </p:sp>
      </p:grpSp>
      <p:grpSp>
        <p:nvGrpSpPr>
          <p:cNvPr name="Group 10" id="10"/>
          <p:cNvGrpSpPr/>
          <p:nvPr/>
        </p:nvGrpSpPr>
        <p:grpSpPr>
          <a:xfrm rot="0">
            <a:off x="1100138" y="5911395"/>
            <a:ext cx="7920266" cy="2991887"/>
            <a:chOff x="0" y="0"/>
            <a:chExt cx="2263664" cy="855101"/>
          </a:xfrm>
        </p:grpSpPr>
        <p:sp>
          <p:nvSpPr>
            <p:cNvPr name="Freeform 11" id="11"/>
            <p:cNvSpPr/>
            <p:nvPr/>
          </p:nvSpPr>
          <p:spPr>
            <a:xfrm flipH="false" flipV="false" rot="0">
              <a:off x="0" y="0"/>
              <a:ext cx="2263664" cy="855101"/>
            </a:xfrm>
            <a:custGeom>
              <a:avLst/>
              <a:gdLst/>
              <a:ahLst/>
              <a:cxnLst/>
              <a:rect r="r" b="b" t="t" l="l"/>
              <a:pathLst>
                <a:path h="855101" w="2263664">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83C6A2"/>
            </a:solidFill>
            <a:ln w="19050" cap="rnd">
              <a:solidFill>
                <a:srgbClr val="3A3937"/>
              </a:solidFill>
              <a:prstDash val="solid"/>
              <a:round/>
            </a:ln>
          </p:spPr>
        </p:sp>
        <p:sp>
          <p:nvSpPr>
            <p:cNvPr name="TextBox 12" id="12"/>
            <p:cNvSpPr txBox="true"/>
            <p:nvPr/>
          </p:nvSpPr>
          <p:spPr>
            <a:xfrm>
              <a:off x="0" y="9525"/>
              <a:ext cx="2263664" cy="845576"/>
            </a:xfrm>
            <a:prstGeom prst="rect">
              <a:avLst/>
            </a:prstGeom>
          </p:spPr>
          <p:txBody>
            <a:bodyPr anchor="ctr" rtlCol="false" tIns="50800" lIns="50800" bIns="50800" rIns="50800"/>
            <a:lstStyle/>
            <a:p>
              <a:pPr algn="ctr">
                <a:lnSpc>
                  <a:spcPts val="2879"/>
                </a:lnSpc>
              </a:pPr>
            </a:p>
          </p:txBody>
        </p:sp>
      </p:grpSp>
      <p:grpSp>
        <p:nvGrpSpPr>
          <p:cNvPr name="Group 13" id="13"/>
          <p:cNvGrpSpPr/>
          <p:nvPr/>
        </p:nvGrpSpPr>
        <p:grpSpPr>
          <a:xfrm rot="0">
            <a:off x="9267596" y="5911395"/>
            <a:ext cx="7920266" cy="2991887"/>
            <a:chOff x="0" y="0"/>
            <a:chExt cx="2263664" cy="855101"/>
          </a:xfrm>
        </p:grpSpPr>
        <p:sp>
          <p:nvSpPr>
            <p:cNvPr name="Freeform 14" id="14"/>
            <p:cNvSpPr/>
            <p:nvPr/>
          </p:nvSpPr>
          <p:spPr>
            <a:xfrm flipH="false" flipV="false" rot="0">
              <a:off x="0" y="0"/>
              <a:ext cx="2263664" cy="855101"/>
            </a:xfrm>
            <a:custGeom>
              <a:avLst/>
              <a:gdLst/>
              <a:ahLst/>
              <a:cxnLst/>
              <a:rect r="r" b="b" t="t" l="l"/>
              <a:pathLst>
                <a:path h="855101" w="2263664">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AADBC0"/>
            </a:solidFill>
            <a:ln w="19050" cap="rnd">
              <a:solidFill>
                <a:srgbClr val="3A3937"/>
              </a:solidFill>
              <a:prstDash val="solid"/>
              <a:round/>
            </a:ln>
          </p:spPr>
        </p:sp>
        <p:sp>
          <p:nvSpPr>
            <p:cNvPr name="TextBox 15" id="15"/>
            <p:cNvSpPr txBox="true"/>
            <p:nvPr/>
          </p:nvSpPr>
          <p:spPr>
            <a:xfrm>
              <a:off x="0" y="9525"/>
              <a:ext cx="2263664" cy="845576"/>
            </a:xfrm>
            <a:prstGeom prst="rect">
              <a:avLst/>
            </a:prstGeom>
          </p:spPr>
          <p:txBody>
            <a:bodyPr anchor="ctr" rtlCol="false" tIns="50800" lIns="50800" bIns="50800" rIns="50800"/>
            <a:lstStyle/>
            <a:p>
              <a:pPr algn="ctr">
                <a:lnSpc>
                  <a:spcPts val="2879"/>
                </a:lnSpc>
              </a:pPr>
            </a:p>
          </p:txBody>
        </p:sp>
      </p:grpSp>
      <p:sp>
        <p:nvSpPr>
          <p:cNvPr name="TextBox 16" id="16"/>
          <p:cNvSpPr txBox="true"/>
          <p:nvPr/>
        </p:nvSpPr>
        <p:spPr>
          <a:xfrm rot="0">
            <a:off x="1724130" y="3998696"/>
            <a:ext cx="6672281" cy="1171956"/>
          </a:xfrm>
          <a:prstGeom prst="rect">
            <a:avLst/>
          </a:prstGeom>
        </p:spPr>
        <p:txBody>
          <a:bodyPr anchor="t" rtlCol="false" tIns="0" lIns="0" bIns="0" rIns="0">
            <a:spAutoFit/>
          </a:bodyPr>
          <a:lstStyle/>
          <a:p>
            <a:pPr algn="ctr" marL="0" indent="0" lvl="0">
              <a:lnSpc>
                <a:spcPts val="3192"/>
              </a:lnSpc>
              <a:spcBef>
                <a:spcPct val="0"/>
              </a:spcBef>
            </a:pPr>
            <a:r>
              <a:rPr lang="en-US" sz="2100" spc="-65" strike="noStrike" u="none">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a:t>
            </a:r>
          </a:p>
        </p:txBody>
      </p:sp>
      <p:sp>
        <p:nvSpPr>
          <p:cNvPr name="TextBox 17" id="17"/>
          <p:cNvSpPr txBox="true"/>
          <p:nvPr/>
        </p:nvSpPr>
        <p:spPr>
          <a:xfrm rot="0">
            <a:off x="1511783" y="3223012"/>
            <a:ext cx="7096975" cy="634239"/>
          </a:xfrm>
          <a:prstGeom prst="rect">
            <a:avLst/>
          </a:prstGeom>
        </p:spPr>
        <p:txBody>
          <a:bodyPr anchor="t" rtlCol="false" tIns="0" lIns="0" bIns="0" rIns="0">
            <a:spAutoFit/>
          </a:bodyPr>
          <a:lstStyle/>
          <a:p>
            <a:pPr algn="ctr" marL="0" indent="0" lvl="0">
              <a:lnSpc>
                <a:spcPts val="4066"/>
              </a:lnSpc>
              <a:spcBef>
                <a:spcPct val="0"/>
              </a:spcBef>
            </a:pPr>
            <a:r>
              <a:rPr lang="en-US" b="true" sz="3800">
                <a:solidFill>
                  <a:srgbClr val="000000"/>
                </a:solidFill>
                <a:latin typeface="Agrandir Medium"/>
                <a:ea typeface="Agrandir Medium"/>
                <a:cs typeface="Agrandir Medium"/>
                <a:sym typeface="Agrandir Medium"/>
              </a:rPr>
              <a:t>Set a budget</a:t>
            </a:r>
          </a:p>
        </p:txBody>
      </p:sp>
      <p:sp>
        <p:nvSpPr>
          <p:cNvPr name="TextBox 18" id="18"/>
          <p:cNvSpPr txBox="true"/>
          <p:nvPr/>
        </p:nvSpPr>
        <p:spPr>
          <a:xfrm rot="0">
            <a:off x="9891589" y="3998696"/>
            <a:ext cx="6672281" cy="1171956"/>
          </a:xfrm>
          <a:prstGeom prst="rect">
            <a:avLst/>
          </a:prstGeom>
        </p:spPr>
        <p:txBody>
          <a:bodyPr anchor="t" rtlCol="false" tIns="0" lIns="0" bIns="0" rIns="0">
            <a:spAutoFit/>
          </a:bodyPr>
          <a:lstStyle/>
          <a:p>
            <a:pPr algn="ctr" marL="0" indent="0" lvl="0">
              <a:lnSpc>
                <a:spcPts val="3192"/>
              </a:lnSpc>
              <a:spcBef>
                <a:spcPct val="0"/>
              </a:spcBef>
            </a:pPr>
            <a:r>
              <a:rPr lang="en-US" sz="2100" spc="-65" strike="noStrike" u="none">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a:t>
            </a:r>
          </a:p>
        </p:txBody>
      </p:sp>
      <p:sp>
        <p:nvSpPr>
          <p:cNvPr name="TextBox 19" id="19"/>
          <p:cNvSpPr txBox="true"/>
          <p:nvPr/>
        </p:nvSpPr>
        <p:spPr>
          <a:xfrm rot="0">
            <a:off x="9679242" y="3223012"/>
            <a:ext cx="7096975" cy="634239"/>
          </a:xfrm>
          <a:prstGeom prst="rect">
            <a:avLst/>
          </a:prstGeom>
        </p:spPr>
        <p:txBody>
          <a:bodyPr anchor="t" rtlCol="false" tIns="0" lIns="0" bIns="0" rIns="0">
            <a:spAutoFit/>
          </a:bodyPr>
          <a:lstStyle/>
          <a:p>
            <a:pPr algn="ctr" marL="0" indent="0" lvl="0">
              <a:lnSpc>
                <a:spcPts val="4066"/>
              </a:lnSpc>
              <a:spcBef>
                <a:spcPct val="0"/>
              </a:spcBef>
            </a:pPr>
            <a:r>
              <a:rPr lang="en-US" b="true" sz="3800">
                <a:solidFill>
                  <a:srgbClr val="000000"/>
                </a:solidFill>
                <a:latin typeface="Agrandir Medium"/>
                <a:ea typeface="Agrandir Medium"/>
                <a:cs typeface="Agrandir Medium"/>
                <a:sym typeface="Agrandir Medium"/>
              </a:rPr>
              <a:t>Avoid impulse purchases</a:t>
            </a:r>
          </a:p>
        </p:txBody>
      </p:sp>
      <p:sp>
        <p:nvSpPr>
          <p:cNvPr name="TextBox 20" id="20"/>
          <p:cNvSpPr txBox="true"/>
          <p:nvPr/>
        </p:nvSpPr>
        <p:spPr>
          <a:xfrm rot="0">
            <a:off x="9891589" y="7180628"/>
            <a:ext cx="6672281" cy="1171956"/>
          </a:xfrm>
          <a:prstGeom prst="rect">
            <a:avLst/>
          </a:prstGeom>
        </p:spPr>
        <p:txBody>
          <a:bodyPr anchor="t" rtlCol="false" tIns="0" lIns="0" bIns="0" rIns="0">
            <a:spAutoFit/>
          </a:bodyPr>
          <a:lstStyle/>
          <a:p>
            <a:pPr algn="ctr" marL="0" indent="0" lvl="0">
              <a:lnSpc>
                <a:spcPts val="3192"/>
              </a:lnSpc>
              <a:spcBef>
                <a:spcPct val="0"/>
              </a:spcBef>
            </a:pPr>
            <a:r>
              <a:rPr lang="en-US" sz="2100" spc="-65" strike="noStrike" u="none">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a:t>
            </a:r>
          </a:p>
        </p:txBody>
      </p:sp>
      <p:sp>
        <p:nvSpPr>
          <p:cNvPr name="TextBox 21" id="21"/>
          <p:cNvSpPr txBox="true"/>
          <p:nvPr/>
        </p:nvSpPr>
        <p:spPr>
          <a:xfrm rot="0">
            <a:off x="9437700" y="6404943"/>
            <a:ext cx="7580058" cy="634239"/>
          </a:xfrm>
          <a:prstGeom prst="rect">
            <a:avLst/>
          </a:prstGeom>
        </p:spPr>
        <p:txBody>
          <a:bodyPr anchor="t" rtlCol="false" tIns="0" lIns="0" bIns="0" rIns="0">
            <a:spAutoFit/>
          </a:bodyPr>
          <a:lstStyle/>
          <a:p>
            <a:pPr algn="ctr" marL="0" indent="0" lvl="0">
              <a:lnSpc>
                <a:spcPts val="4066"/>
              </a:lnSpc>
              <a:spcBef>
                <a:spcPct val="0"/>
              </a:spcBef>
            </a:pPr>
            <a:r>
              <a:rPr lang="en-US" b="true" sz="3800">
                <a:solidFill>
                  <a:srgbClr val="000000"/>
                </a:solidFill>
                <a:latin typeface="Agrandir Medium"/>
                <a:ea typeface="Agrandir Medium"/>
                <a:cs typeface="Agrandir Medium"/>
                <a:sym typeface="Agrandir Medium"/>
              </a:rPr>
              <a:t>Reduce, reuse, recycle</a:t>
            </a:r>
          </a:p>
        </p:txBody>
      </p:sp>
      <p:sp>
        <p:nvSpPr>
          <p:cNvPr name="TextBox 22" id="22"/>
          <p:cNvSpPr txBox="true"/>
          <p:nvPr/>
        </p:nvSpPr>
        <p:spPr>
          <a:xfrm rot="0">
            <a:off x="1724130" y="7180628"/>
            <a:ext cx="6672281" cy="1171956"/>
          </a:xfrm>
          <a:prstGeom prst="rect">
            <a:avLst/>
          </a:prstGeom>
        </p:spPr>
        <p:txBody>
          <a:bodyPr anchor="t" rtlCol="false" tIns="0" lIns="0" bIns="0" rIns="0">
            <a:spAutoFit/>
          </a:bodyPr>
          <a:lstStyle/>
          <a:p>
            <a:pPr algn="ctr" marL="0" indent="0" lvl="0">
              <a:lnSpc>
                <a:spcPts val="3192"/>
              </a:lnSpc>
              <a:spcBef>
                <a:spcPct val="0"/>
              </a:spcBef>
            </a:pPr>
            <a:r>
              <a:rPr lang="en-US" sz="2100" spc="-65" strike="noStrike" u="none">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a:t>
            </a:r>
          </a:p>
        </p:txBody>
      </p:sp>
      <p:sp>
        <p:nvSpPr>
          <p:cNvPr name="TextBox 23" id="23"/>
          <p:cNvSpPr txBox="true"/>
          <p:nvPr/>
        </p:nvSpPr>
        <p:spPr>
          <a:xfrm rot="0">
            <a:off x="1511783" y="6404943"/>
            <a:ext cx="7096975" cy="634239"/>
          </a:xfrm>
          <a:prstGeom prst="rect">
            <a:avLst/>
          </a:prstGeom>
        </p:spPr>
        <p:txBody>
          <a:bodyPr anchor="t" rtlCol="false" tIns="0" lIns="0" bIns="0" rIns="0">
            <a:spAutoFit/>
          </a:bodyPr>
          <a:lstStyle/>
          <a:p>
            <a:pPr algn="ctr" marL="0" indent="0" lvl="0">
              <a:lnSpc>
                <a:spcPts val="4066"/>
              </a:lnSpc>
              <a:spcBef>
                <a:spcPct val="0"/>
              </a:spcBef>
            </a:pPr>
            <a:r>
              <a:rPr lang="en-US" b="true" sz="3800">
                <a:solidFill>
                  <a:srgbClr val="000000"/>
                </a:solidFill>
                <a:latin typeface="Agrandir Medium"/>
                <a:ea typeface="Agrandir Medium"/>
                <a:cs typeface="Agrandir Medium"/>
                <a:sym typeface="Agrandir Medium"/>
              </a:rPr>
              <a:t>Use shopping lists</a:t>
            </a:r>
          </a:p>
        </p:txBody>
      </p:sp>
      <p:sp>
        <p:nvSpPr>
          <p:cNvPr id="24" name="TextBox 23"/>
          <p:cNvSpPr txBox="1"/>
          <p:nvPr/>
        </p:nvSpPr>
        <p:spPr>
          <a:xfrm>
            <a:off x="914400" y="1371600"/>
            <a:ext cx="7315200" cy="4114800"/>
          </a:xfrm>
          <a:prstGeom prst="rect">
            <a:avLst/>
          </a:prstGeom>
          <a:noFill/>
        </p:spPr>
        <p:txBody>
          <a:bodyPr wrap="none">
            <a:spAutoFit/>
          </a:bodyPr>
          <a:lstStyle/>
          <a:p>
            <a:pPr>
              <a:defRPr sz="1800"/>
            </a:pPr>
            <a:r>
              <a:t>Pakistan remains a contested nation.</a:t>
            </a:r>
          </a:p>
          <a:p>
            <a:pPr>
              <a:defRPr sz="1800"/>
            </a:pPr>
            <a:r>
              <a:t>The legacy of partition continues to shape political dynamics.</a:t>
            </a:r>
          </a:p>
          <a:p>
            <a:pPr lvl="1">
              <a:defRPr sz="1200" i="1">
                <a:solidFill>
                  <a:srgbClr val="787878"/>
                </a:solidFill>
              </a:defRPr>
            </a:pPr>
            <a:r>
              <a:t>[Image placeholder] Legacy and Controversy: Pakistan's Present</a:t>
            </a:r>
          </a:p>
        </p:txBody>
      </p:sp>
      <p:pic>
        <p:nvPicPr>
          <p:cNvPr id="25" name="Picture 24" descr="_ppt_tmp_image.png"/>
          <p:cNvPicPr>
            <a:picLocks noChangeAspect="1"/>
          </p:cNvPicPr>
          <p:nvPr/>
        </p:nvPicPr>
        <p:blipFill>
          <a:blip r:embed="rId3"/>
          <a:stretch>
            <a:fillRect/>
          </a:stretch>
        </p:blipFill>
        <p:spPr>
          <a:xfrm>
            <a:off x="5486400" y="1828800"/>
            <a:ext cx="2743200" cy="1838960"/>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p:nvPr/>
        </p:nvGrpSpPr>
        <p:grpSpPr>
          <a:xfrm rot="0">
            <a:off x="2225136" y="4995333"/>
            <a:ext cx="6747024" cy="4262967"/>
            <a:chOff x="0" y="0"/>
            <a:chExt cx="1974687" cy="1247665"/>
          </a:xfrm>
        </p:grpSpPr>
        <p:sp>
          <p:nvSpPr>
            <p:cNvPr name="Freeform 4" id="4"/>
            <p:cNvSpPr/>
            <p:nvPr/>
          </p:nvSpPr>
          <p:spPr>
            <a:xfrm flipH="false" flipV="false" rot="0">
              <a:off x="0" y="0"/>
              <a:ext cx="1974687" cy="1247665"/>
            </a:xfrm>
            <a:custGeom>
              <a:avLst/>
              <a:gdLst/>
              <a:ahLst/>
              <a:cxnLst/>
              <a:rect r="r" b="b" t="t" l="l"/>
              <a:pathLst>
                <a:path h="1247665" w="1974687">
                  <a:moveTo>
                    <a:pt x="27539" y="0"/>
                  </a:moveTo>
                  <a:lnTo>
                    <a:pt x="1947148" y="0"/>
                  </a:lnTo>
                  <a:cubicBezTo>
                    <a:pt x="1962358" y="0"/>
                    <a:pt x="1974687" y="12330"/>
                    <a:pt x="1974687" y="27539"/>
                  </a:cubicBezTo>
                  <a:lnTo>
                    <a:pt x="1974687" y="1220126"/>
                  </a:lnTo>
                  <a:cubicBezTo>
                    <a:pt x="1974687" y="1235336"/>
                    <a:pt x="1962358" y="1247665"/>
                    <a:pt x="1947148" y="1247665"/>
                  </a:cubicBezTo>
                  <a:lnTo>
                    <a:pt x="27539" y="1247665"/>
                  </a:lnTo>
                  <a:cubicBezTo>
                    <a:pt x="12330" y="1247665"/>
                    <a:pt x="0" y="1235336"/>
                    <a:pt x="0" y="1220126"/>
                  </a:cubicBezTo>
                  <a:lnTo>
                    <a:pt x="0" y="27539"/>
                  </a:lnTo>
                  <a:cubicBezTo>
                    <a:pt x="0" y="12330"/>
                    <a:pt x="12330" y="0"/>
                    <a:pt x="27539" y="0"/>
                  </a:cubicBezTo>
                  <a:close/>
                </a:path>
              </a:pathLst>
            </a:custGeom>
            <a:solidFill>
              <a:srgbClr val="AADBC0"/>
            </a:solidFill>
            <a:ln w="19050" cap="rnd">
              <a:solidFill>
                <a:srgbClr val="3A3937"/>
              </a:solidFill>
              <a:prstDash val="solid"/>
              <a:round/>
            </a:ln>
          </p:spPr>
        </p:sp>
        <p:sp>
          <p:nvSpPr>
            <p:cNvPr name="TextBox 5" id="5"/>
            <p:cNvSpPr txBox="true"/>
            <p:nvPr/>
          </p:nvSpPr>
          <p:spPr>
            <a:xfrm>
              <a:off x="0" y="9525"/>
              <a:ext cx="1974687" cy="1238140"/>
            </a:xfrm>
            <a:prstGeom prst="rect">
              <a:avLst/>
            </a:prstGeom>
          </p:spPr>
          <p:txBody>
            <a:bodyPr anchor="ctr" rtlCol="false" tIns="50800" lIns="50800" bIns="50800" rIns="50800"/>
            <a:lstStyle/>
            <a:p>
              <a:pPr algn="ctr">
                <a:lnSpc>
                  <a:spcPts val="2879"/>
                </a:lnSpc>
              </a:pPr>
            </a:p>
          </p:txBody>
        </p:sp>
      </p:grpSp>
      <p:sp>
        <p:nvSpPr>
          <p:cNvPr name="TextBox 6" id="6"/>
          <p:cNvSpPr txBox="true"/>
          <p:nvPr/>
        </p:nvSpPr>
        <p:spPr>
          <a:xfrm rot="0">
            <a:off x="3144984" y="5776807"/>
            <a:ext cx="4799161" cy="2642870"/>
          </a:xfrm>
          <a:prstGeom prst="rect">
            <a:avLst/>
          </a:prstGeom>
        </p:spPr>
        <p:txBody>
          <a:bodyPr anchor="t" rtlCol="false" tIns="0" lIns="0" bIns="0" rIns="0">
            <a:spAutoFit/>
          </a:bodyPr>
          <a:lstStyle/>
          <a:p>
            <a:pPr algn="ctr" marL="0" indent="0" lvl="0">
              <a:lnSpc>
                <a:spcPts val="3040"/>
              </a:lnSpc>
              <a:spcBef>
                <a:spcPct val="0"/>
              </a:spcBef>
            </a:pPr>
            <a:r>
              <a:rPr lang="en-US" sz="2000" spc="-62" strike="noStrike" u="none">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p:txBody>
      </p:sp>
      <p:grpSp>
        <p:nvGrpSpPr>
          <p:cNvPr name="Group 7" id="7"/>
          <p:cNvGrpSpPr/>
          <p:nvPr/>
        </p:nvGrpSpPr>
        <p:grpSpPr>
          <a:xfrm rot="0">
            <a:off x="2225136" y="3540616"/>
            <a:ext cx="6747024" cy="1323119"/>
            <a:chOff x="0" y="0"/>
            <a:chExt cx="1974687" cy="387244"/>
          </a:xfrm>
        </p:grpSpPr>
        <p:sp>
          <p:nvSpPr>
            <p:cNvPr name="Freeform 8" id="8"/>
            <p:cNvSpPr/>
            <p:nvPr/>
          </p:nvSpPr>
          <p:spPr>
            <a:xfrm flipH="false" flipV="false" rot="0">
              <a:off x="0" y="0"/>
              <a:ext cx="1974687" cy="387244"/>
            </a:xfrm>
            <a:custGeom>
              <a:avLst/>
              <a:gdLst/>
              <a:ahLst/>
              <a:cxnLst/>
              <a:rect r="r" b="b" t="t" l="l"/>
              <a:pathLst>
                <a:path h="387244" w="1974687">
                  <a:moveTo>
                    <a:pt x="27539" y="0"/>
                  </a:moveTo>
                  <a:lnTo>
                    <a:pt x="1947148" y="0"/>
                  </a:lnTo>
                  <a:cubicBezTo>
                    <a:pt x="1962358" y="0"/>
                    <a:pt x="1974687" y="12330"/>
                    <a:pt x="1974687" y="27539"/>
                  </a:cubicBezTo>
                  <a:lnTo>
                    <a:pt x="1974687" y="359705"/>
                  </a:lnTo>
                  <a:cubicBezTo>
                    <a:pt x="1974687" y="374915"/>
                    <a:pt x="1962358" y="387244"/>
                    <a:pt x="1947148" y="387244"/>
                  </a:cubicBezTo>
                  <a:lnTo>
                    <a:pt x="27539" y="387244"/>
                  </a:lnTo>
                  <a:cubicBezTo>
                    <a:pt x="12330" y="387244"/>
                    <a:pt x="0" y="374915"/>
                    <a:pt x="0" y="359705"/>
                  </a:cubicBezTo>
                  <a:lnTo>
                    <a:pt x="0" y="27539"/>
                  </a:lnTo>
                  <a:cubicBezTo>
                    <a:pt x="0" y="12330"/>
                    <a:pt x="12330" y="0"/>
                    <a:pt x="27539" y="0"/>
                  </a:cubicBezTo>
                  <a:close/>
                </a:path>
              </a:pathLst>
            </a:custGeom>
            <a:solidFill>
              <a:srgbClr val="AADBC0"/>
            </a:solidFill>
            <a:ln w="19050" cap="rnd">
              <a:solidFill>
                <a:srgbClr val="3A3937"/>
              </a:solidFill>
              <a:prstDash val="solid"/>
              <a:round/>
            </a:ln>
          </p:spPr>
        </p:sp>
        <p:sp>
          <p:nvSpPr>
            <p:cNvPr name="TextBox 9" id="9"/>
            <p:cNvSpPr txBox="true"/>
            <p:nvPr/>
          </p:nvSpPr>
          <p:spPr>
            <a:xfrm>
              <a:off x="0" y="9525"/>
              <a:ext cx="1974687" cy="377719"/>
            </a:xfrm>
            <a:prstGeom prst="rect">
              <a:avLst/>
            </a:prstGeom>
          </p:spPr>
          <p:txBody>
            <a:bodyPr anchor="ctr" rtlCol="false" tIns="50800" lIns="50800" bIns="50800" rIns="50800"/>
            <a:lstStyle/>
            <a:p>
              <a:pPr algn="ctr">
                <a:lnSpc>
                  <a:spcPts val="2879"/>
                </a:lnSpc>
              </a:pPr>
            </a:p>
          </p:txBody>
        </p:sp>
      </p:grpSp>
      <p:sp>
        <p:nvSpPr>
          <p:cNvPr name="TextBox 10" id="10"/>
          <p:cNvSpPr txBox="true"/>
          <p:nvPr/>
        </p:nvSpPr>
        <p:spPr>
          <a:xfrm rot="0">
            <a:off x="2776163" y="3826064"/>
            <a:ext cx="5644970" cy="771272"/>
          </a:xfrm>
          <a:prstGeom prst="rect">
            <a:avLst/>
          </a:prstGeom>
        </p:spPr>
        <p:txBody>
          <a:bodyPr anchor="t" rtlCol="false" tIns="0" lIns="0" bIns="0" rIns="0">
            <a:spAutoFit/>
          </a:bodyPr>
          <a:lstStyle/>
          <a:p>
            <a:pPr algn="ctr" marL="0" indent="0" lvl="0">
              <a:lnSpc>
                <a:spcPts val="4922"/>
              </a:lnSpc>
              <a:spcBef>
                <a:spcPct val="0"/>
              </a:spcBef>
            </a:pPr>
            <a:r>
              <a:rPr lang="en-US" b="true" sz="4600">
                <a:solidFill>
                  <a:srgbClr val="000000"/>
                </a:solidFill>
                <a:latin typeface="Agrandir Medium"/>
                <a:ea typeface="Agrandir Medium"/>
                <a:cs typeface="Agrandir Medium"/>
                <a:sym typeface="Agrandir Medium"/>
              </a:rPr>
              <a:t>3 out of 6</a:t>
            </a:r>
          </a:p>
        </p:txBody>
      </p:sp>
      <p:grpSp>
        <p:nvGrpSpPr>
          <p:cNvPr name="Group 11" id="11"/>
          <p:cNvGrpSpPr/>
          <p:nvPr/>
        </p:nvGrpSpPr>
        <p:grpSpPr>
          <a:xfrm rot="0">
            <a:off x="9125340" y="4995333"/>
            <a:ext cx="6747024" cy="4262967"/>
            <a:chOff x="0" y="0"/>
            <a:chExt cx="1974687" cy="1247665"/>
          </a:xfrm>
        </p:grpSpPr>
        <p:sp>
          <p:nvSpPr>
            <p:cNvPr name="Freeform 12" id="12"/>
            <p:cNvSpPr/>
            <p:nvPr/>
          </p:nvSpPr>
          <p:spPr>
            <a:xfrm flipH="false" flipV="false" rot="0">
              <a:off x="0" y="0"/>
              <a:ext cx="1974687" cy="1247665"/>
            </a:xfrm>
            <a:custGeom>
              <a:avLst/>
              <a:gdLst/>
              <a:ahLst/>
              <a:cxnLst/>
              <a:rect r="r" b="b" t="t" l="l"/>
              <a:pathLst>
                <a:path h="1247665" w="1974687">
                  <a:moveTo>
                    <a:pt x="27539" y="0"/>
                  </a:moveTo>
                  <a:lnTo>
                    <a:pt x="1947148" y="0"/>
                  </a:lnTo>
                  <a:cubicBezTo>
                    <a:pt x="1962358" y="0"/>
                    <a:pt x="1974687" y="12330"/>
                    <a:pt x="1974687" y="27539"/>
                  </a:cubicBezTo>
                  <a:lnTo>
                    <a:pt x="1974687" y="1220126"/>
                  </a:lnTo>
                  <a:cubicBezTo>
                    <a:pt x="1974687" y="1235336"/>
                    <a:pt x="1962358" y="1247665"/>
                    <a:pt x="1947148" y="1247665"/>
                  </a:cubicBezTo>
                  <a:lnTo>
                    <a:pt x="27539" y="1247665"/>
                  </a:lnTo>
                  <a:cubicBezTo>
                    <a:pt x="12330" y="1247665"/>
                    <a:pt x="0" y="1235336"/>
                    <a:pt x="0" y="1220126"/>
                  </a:cubicBezTo>
                  <a:lnTo>
                    <a:pt x="0" y="27539"/>
                  </a:lnTo>
                  <a:cubicBezTo>
                    <a:pt x="0" y="12330"/>
                    <a:pt x="12330" y="0"/>
                    <a:pt x="27539" y="0"/>
                  </a:cubicBezTo>
                  <a:close/>
                </a:path>
              </a:pathLst>
            </a:custGeom>
            <a:solidFill>
              <a:srgbClr val="8BBD94"/>
            </a:solidFill>
            <a:ln w="19050" cap="rnd">
              <a:solidFill>
                <a:srgbClr val="3A3937"/>
              </a:solidFill>
              <a:prstDash val="solid"/>
              <a:round/>
            </a:ln>
          </p:spPr>
        </p:sp>
        <p:sp>
          <p:nvSpPr>
            <p:cNvPr name="TextBox 13" id="13"/>
            <p:cNvSpPr txBox="true"/>
            <p:nvPr/>
          </p:nvSpPr>
          <p:spPr>
            <a:xfrm>
              <a:off x="0" y="9525"/>
              <a:ext cx="1974687" cy="1238140"/>
            </a:xfrm>
            <a:prstGeom prst="rect">
              <a:avLst/>
            </a:prstGeom>
          </p:spPr>
          <p:txBody>
            <a:bodyPr anchor="ctr" rtlCol="false" tIns="50800" lIns="50800" bIns="50800" rIns="50800"/>
            <a:lstStyle/>
            <a:p>
              <a:pPr algn="ctr">
                <a:lnSpc>
                  <a:spcPts val="2879"/>
                </a:lnSpc>
              </a:pPr>
            </a:p>
          </p:txBody>
        </p:sp>
      </p:grpSp>
      <p:grpSp>
        <p:nvGrpSpPr>
          <p:cNvPr name="Group 14" id="14"/>
          <p:cNvGrpSpPr/>
          <p:nvPr/>
        </p:nvGrpSpPr>
        <p:grpSpPr>
          <a:xfrm rot="0">
            <a:off x="9125340" y="3540616"/>
            <a:ext cx="6747024" cy="1323119"/>
            <a:chOff x="0" y="0"/>
            <a:chExt cx="1974687" cy="387244"/>
          </a:xfrm>
        </p:grpSpPr>
        <p:sp>
          <p:nvSpPr>
            <p:cNvPr name="Freeform 15" id="15"/>
            <p:cNvSpPr/>
            <p:nvPr/>
          </p:nvSpPr>
          <p:spPr>
            <a:xfrm flipH="false" flipV="false" rot="0">
              <a:off x="0" y="0"/>
              <a:ext cx="1974687" cy="387244"/>
            </a:xfrm>
            <a:custGeom>
              <a:avLst/>
              <a:gdLst/>
              <a:ahLst/>
              <a:cxnLst/>
              <a:rect r="r" b="b" t="t" l="l"/>
              <a:pathLst>
                <a:path h="387244" w="1974687">
                  <a:moveTo>
                    <a:pt x="27539" y="0"/>
                  </a:moveTo>
                  <a:lnTo>
                    <a:pt x="1947148" y="0"/>
                  </a:lnTo>
                  <a:cubicBezTo>
                    <a:pt x="1962358" y="0"/>
                    <a:pt x="1974687" y="12330"/>
                    <a:pt x="1974687" y="27539"/>
                  </a:cubicBezTo>
                  <a:lnTo>
                    <a:pt x="1974687" y="359705"/>
                  </a:lnTo>
                  <a:cubicBezTo>
                    <a:pt x="1974687" y="374915"/>
                    <a:pt x="1962358" y="387244"/>
                    <a:pt x="1947148" y="387244"/>
                  </a:cubicBezTo>
                  <a:lnTo>
                    <a:pt x="27539" y="387244"/>
                  </a:lnTo>
                  <a:cubicBezTo>
                    <a:pt x="12330" y="387244"/>
                    <a:pt x="0" y="374915"/>
                    <a:pt x="0" y="359705"/>
                  </a:cubicBezTo>
                  <a:lnTo>
                    <a:pt x="0" y="27539"/>
                  </a:lnTo>
                  <a:cubicBezTo>
                    <a:pt x="0" y="12330"/>
                    <a:pt x="12330" y="0"/>
                    <a:pt x="27539" y="0"/>
                  </a:cubicBezTo>
                  <a:close/>
                </a:path>
              </a:pathLst>
            </a:custGeom>
            <a:solidFill>
              <a:srgbClr val="8BBD94"/>
            </a:solidFill>
            <a:ln w="19050" cap="rnd">
              <a:solidFill>
                <a:srgbClr val="3A3937"/>
              </a:solidFill>
              <a:prstDash val="solid"/>
              <a:round/>
            </a:ln>
          </p:spPr>
        </p:sp>
        <p:sp>
          <p:nvSpPr>
            <p:cNvPr name="TextBox 16" id="16"/>
            <p:cNvSpPr txBox="true"/>
            <p:nvPr/>
          </p:nvSpPr>
          <p:spPr>
            <a:xfrm>
              <a:off x="0" y="9525"/>
              <a:ext cx="1974687" cy="377719"/>
            </a:xfrm>
            <a:prstGeom prst="rect">
              <a:avLst/>
            </a:prstGeom>
          </p:spPr>
          <p:txBody>
            <a:bodyPr anchor="ctr" rtlCol="false" tIns="50800" lIns="50800" bIns="50800" rIns="50800"/>
            <a:lstStyle/>
            <a:p>
              <a:pPr algn="ctr">
                <a:lnSpc>
                  <a:spcPts val="2879"/>
                </a:lnSpc>
              </a:pPr>
            </a:p>
          </p:txBody>
        </p:sp>
      </p:grpSp>
      <p:sp>
        <p:nvSpPr>
          <p:cNvPr name="TextBox 17" id="17"/>
          <p:cNvSpPr txBox="true"/>
          <p:nvPr/>
        </p:nvSpPr>
        <p:spPr>
          <a:xfrm rot="0">
            <a:off x="9751318" y="3826064"/>
            <a:ext cx="5495069" cy="771272"/>
          </a:xfrm>
          <a:prstGeom prst="rect">
            <a:avLst/>
          </a:prstGeom>
        </p:spPr>
        <p:txBody>
          <a:bodyPr anchor="t" rtlCol="false" tIns="0" lIns="0" bIns="0" rIns="0">
            <a:spAutoFit/>
          </a:bodyPr>
          <a:lstStyle/>
          <a:p>
            <a:pPr algn="ctr" marL="0" indent="0" lvl="0">
              <a:lnSpc>
                <a:spcPts val="4922"/>
              </a:lnSpc>
              <a:spcBef>
                <a:spcPct val="0"/>
              </a:spcBef>
            </a:pPr>
            <a:r>
              <a:rPr lang="en-US" b="true" sz="4600">
                <a:solidFill>
                  <a:srgbClr val="000000"/>
                </a:solidFill>
                <a:latin typeface="Agrandir Medium"/>
                <a:ea typeface="Agrandir Medium"/>
                <a:cs typeface="Agrandir Medium"/>
                <a:sym typeface="Agrandir Medium"/>
              </a:rPr>
              <a:t>5 out of 6</a:t>
            </a:r>
          </a:p>
        </p:txBody>
      </p:sp>
      <p:sp>
        <p:nvSpPr>
          <p:cNvPr name="TextBox 18" id="18"/>
          <p:cNvSpPr txBox="true"/>
          <p:nvPr/>
        </p:nvSpPr>
        <p:spPr>
          <a:xfrm rot="0">
            <a:off x="4293089" y="904875"/>
            <a:ext cx="9701823" cy="1276352"/>
          </a:xfrm>
          <a:prstGeom prst="rect">
            <a:avLst/>
          </a:prstGeom>
        </p:spPr>
        <p:txBody>
          <a:bodyPr anchor="t" rtlCol="false" tIns="0" lIns="0" bIns="0" rIns="0">
            <a:spAutoFit/>
          </a:bodyPr>
          <a:lstStyle/>
          <a:p>
            <a:pPr algn="ctr">
              <a:lnSpc>
                <a:spcPts val="8100"/>
              </a:lnSpc>
            </a:pPr>
            <a:r>
              <a:rPr lang="en-US" b="true" sz="7500" spc="-397">
                <a:solidFill>
                  <a:srgbClr val="000000"/>
                </a:solidFill>
                <a:latin typeface="Agrandir Medium"/>
                <a:ea typeface="Agrandir Medium"/>
                <a:cs typeface="Agrandir Medium"/>
                <a:sym typeface="Agrandir Medium"/>
              </a:rPr>
              <a:t>Financial successes</a:t>
            </a:r>
          </a:p>
        </p:txBody>
      </p:sp>
      <p:pic>
        <p:nvPicPr>
          <p:cNvPr name="Picture 19" id="19"/>
          <p:cNvPicPr>
            <a:picLocks noChangeAspect="true"/>
          </p:cNvPicPr>
          <p:nvPr/>
        </p:nvPicPr>
        <p:blipFill>
          <a:blip r:embed="rId3"/>
          <a:stretch>
            <a:fillRect/>
          </a:stretch>
        </p:blipFill>
        <p:spPr>
          <a:xfrm rot="0">
            <a:off x="9917638" y="2159296"/>
            <a:ext cx="5162429" cy="1502841"/>
          </a:xfrm>
          <a:prstGeom prst="rect">
            <a:avLst/>
          </a:prstGeom>
        </p:spPr>
      </p:pic>
      <p:pic>
        <p:nvPicPr>
          <p:cNvPr name="Picture 20" id="20"/>
          <p:cNvPicPr>
            <a:picLocks noChangeAspect="true"/>
          </p:cNvPicPr>
          <p:nvPr/>
        </p:nvPicPr>
        <p:blipFill>
          <a:blip r:embed="rId4"/>
          <a:stretch>
            <a:fillRect/>
          </a:stretch>
        </p:blipFill>
        <p:spPr>
          <a:xfrm rot="0">
            <a:off x="3017434" y="2159296"/>
            <a:ext cx="5162429" cy="1502841"/>
          </a:xfrm>
          <a:prstGeom prst="rect">
            <a:avLst/>
          </a:prstGeom>
        </p:spPr>
      </p:pic>
      <p:sp>
        <p:nvSpPr>
          <p:cNvPr name="TextBox 21" id="21"/>
          <p:cNvSpPr txBox="true"/>
          <p:nvPr/>
        </p:nvSpPr>
        <p:spPr>
          <a:xfrm rot="0">
            <a:off x="10035011" y="5776807"/>
            <a:ext cx="4927683" cy="2642870"/>
          </a:xfrm>
          <a:prstGeom prst="rect">
            <a:avLst/>
          </a:prstGeom>
        </p:spPr>
        <p:txBody>
          <a:bodyPr anchor="t" rtlCol="false" tIns="0" lIns="0" bIns="0" rIns="0">
            <a:spAutoFit/>
          </a:bodyPr>
          <a:lstStyle/>
          <a:p>
            <a:pPr algn="ctr" marL="0" indent="0" lvl="0">
              <a:lnSpc>
                <a:spcPts val="3040"/>
              </a:lnSpc>
              <a:spcBef>
                <a:spcPct val="0"/>
              </a:spcBef>
            </a:pPr>
            <a:r>
              <a:rPr lang="en-US" sz="2000" spc="-62" strike="noStrike" u="none">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DAG54UPu7m0</dc:identifier>
  <dcterms:modified xsi:type="dcterms:W3CDTF">2011-08-01T06:04:30Z</dcterms:modified>
  <cp:revision>1</cp:revision>
  <dc:title>Green Modern Financial Management Presentation</dc:title>
</cp:coreProperties>
</file>